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13" r:id="rId2"/>
    <p:sldId id="370" r:id="rId3"/>
    <p:sldId id="371" r:id="rId4"/>
    <p:sldId id="339" r:id="rId5"/>
    <p:sldId id="340" r:id="rId6"/>
    <p:sldId id="372" r:id="rId7"/>
    <p:sldId id="342" r:id="rId8"/>
    <p:sldId id="368" r:id="rId9"/>
    <p:sldId id="341" r:id="rId10"/>
    <p:sldId id="367" r:id="rId11"/>
    <p:sldId id="343" r:id="rId12"/>
    <p:sldId id="344" r:id="rId13"/>
    <p:sldId id="345" r:id="rId14"/>
    <p:sldId id="346" r:id="rId15"/>
    <p:sldId id="347" r:id="rId16"/>
    <p:sldId id="365" r:id="rId17"/>
    <p:sldId id="348" r:id="rId18"/>
    <p:sldId id="350" r:id="rId19"/>
    <p:sldId id="349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60" r:id="rId29"/>
    <p:sldId id="359" r:id="rId30"/>
    <p:sldId id="361" r:id="rId31"/>
    <p:sldId id="374" r:id="rId32"/>
    <p:sldId id="375" r:id="rId33"/>
    <p:sldId id="376" r:id="rId34"/>
    <p:sldId id="377" r:id="rId35"/>
    <p:sldId id="378" r:id="rId36"/>
    <p:sldId id="379" r:id="rId37"/>
    <p:sldId id="381" r:id="rId38"/>
    <p:sldId id="364" r:id="rId39"/>
    <p:sldId id="366" r:id="rId4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3300"/>
    <a:srgbClr val="0000FF"/>
    <a:srgbClr val="9900CC"/>
    <a:srgbClr val="CC66FF"/>
    <a:srgbClr val="8585FF"/>
    <a:srgbClr val="0000CC"/>
    <a:srgbClr val="66F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9345" autoAdjust="0"/>
  </p:normalViewPr>
  <p:slideViewPr>
    <p:cSldViewPr>
      <p:cViewPr varScale="1">
        <p:scale>
          <a:sx n="58" d="100"/>
          <a:sy n="58" d="100"/>
        </p:scale>
        <p:origin x="114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83953-ED95-4465-AAE6-013F471E1F8E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F9CCD-0D56-4247-850D-E4BC5615F8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4731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7C7379-0767-4610-A8A4-4589D3FB4C6B}" type="datetimeFigureOut">
              <a:rPr lang="pt-BR"/>
              <a:pPr>
                <a:defRPr/>
              </a:pPr>
              <a:t>03/05/2016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B4F7E5-1389-41EF-A36C-CF39D8AF6C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764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8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Planilha_do_Microsoft_Excel_97-20031.xls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Planilha_do_Microsoft_Excel_97-20032.xls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oleObject" Target="../embeddings/Planilha_do_Microsoft_Excel_97-20033.xls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oleObject" Target="../embeddings/Planilha_do_Microsoft_Excel_97-20034.xls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oleObject" Target="../embeddings/Planilha_do_Microsoft_Excel_97-20035.xls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oleObject" Target="../embeddings/Planilha_do_Microsoft_Excel_97-20036.xls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png"/><Relationship Id="rId5" Type="http://schemas.openxmlformats.org/officeDocument/2006/relationships/oleObject" Target="../embeddings/Planilha_do_Microsoft_Excel_97-20037.xls"/><Relationship Id="rId4" Type="http://schemas.openxmlformats.org/officeDocument/2006/relationships/oleObject" Target="../embeddings/oleObject7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vr.uspdigital.usp.br/cp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sp.br/gvr/cpa-comissao-permanente-de-avaliacao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0" y="5661248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30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+mn-lt"/>
                <a:cs typeface="Tahoma" pitchFamily="34" charset="0"/>
              </a:rPr>
              <a:t>Grupo de Trabalho – AAI</a:t>
            </a:r>
          </a:p>
          <a:p>
            <a:pPr algn="ctr">
              <a:spcBef>
                <a:spcPts val="0"/>
              </a:spcBef>
            </a:pPr>
            <a:r>
              <a:rPr lang="pt-BR" altLang="pt-BR" sz="3000" b="1" dirty="0" smtClean="0">
                <a:ln w="12700">
                  <a:solidFill>
                    <a:schemeClr val="tx1"/>
                  </a:solidFill>
                  <a:prstDash val="solid"/>
                </a:ln>
                <a:latin typeface="+mn-lt"/>
                <a:cs typeface="Tahoma" pitchFamily="34" charset="0"/>
              </a:rPr>
              <a:t>2016</a:t>
            </a: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-3056" y="865338"/>
            <a:ext cx="9144000" cy="18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t-BR" altLang="pt-BR" sz="40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4º Ciclo da Avaliação Institucional USP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t-BR" altLang="pt-BR" sz="4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2010 - 2014</a:t>
            </a:r>
            <a:endParaRPr lang="pt-BR" altLang="pt-BR" sz="40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887" y="3501008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4800" b="1" dirty="0" smtClean="0">
                <a:ln w="12700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Análise da Avaliação Institucional</a:t>
            </a:r>
          </a:p>
        </p:txBody>
      </p:sp>
    </p:spTree>
    <p:extLst>
      <p:ext uri="{BB962C8B-B14F-4D97-AF65-F5344CB8AC3E}">
        <p14:creationId xmlns:p14="http://schemas.microsoft.com/office/powerpoint/2010/main" val="33995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785794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48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4º Ciclo da Avaliação Institucional USP </a:t>
            </a:r>
            <a:r>
              <a:rPr lang="pt-BR" altLang="pt-BR" sz="48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2010-2014</a:t>
            </a:r>
            <a:endParaRPr lang="pt-BR" altLang="pt-BR" sz="48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07714" y="2874719"/>
            <a:ext cx="7650500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INSTRUMENTOS DE AVALIAÇÃO</a:t>
            </a:r>
            <a:endParaRPr lang="pt-B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</a:t>
            </a:r>
            <a:r>
              <a:rPr lang="pt-BR" sz="32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 </a:t>
            </a:r>
            <a:r>
              <a:rPr lang="pt-BR" sz="32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FORMULÁRIO </a:t>
            </a:r>
            <a:r>
              <a:rPr lang="pt-BR" sz="32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DA UNIDADE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atin typeface="+mn-lt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 </a:t>
            </a:r>
            <a:r>
              <a:rPr lang="pt-BR" sz="32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FORMULÁRIO </a:t>
            </a:r>
            <a:r>
              <a:rPr lang="pt-BR" sz="32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DO DEPARTAMENTO</a:t>
            </a:r>
            <a:endParaRPr lang="pt-BR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785794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48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Formulário - Autoavaliação</a:t>
            </a:r>
            <a:endParaRPr lang="pt-BR" altLang="pt-BR" sz="48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22263" y="1740180"/>
            <a:ext cx="860745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EIXOS COM QUESTÕES ORIENTADORAS</a:t>
            </a:r>
            <a:r>
              <a:rPr lang="pt-BR" sz="32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</a:p>
          <a:p>
            <a:pPr marL="800100" lvl="1" indent="-342900">
              <a:defRPr/>
            </a:pPr>
            <a:endParaRPr lang="pt-BR" sz="14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534988" lvl="1" indent="-534988">
              <a:buFontTx/>
              <a:buAutoNum type="romanUcPeriod"/>
              <a:defRPr/>
            </a:pPr>
            <a:r>
              <a:rPr lang="pt-BR" sz="26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CONJUNTO </a:t>
            </a:r>
            <a:r>
              <a:rPr lang="pt-BR" sz="2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 INTENÇÕES: Missão, Visão e Proposta </a:t>
            </a:r>
            <a:r>
              <a:rPr lang="pt-BR" sz="26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Educacional</a:t>
            </a:r>
          </a:p>
          <a:p>
            <a:pPr marL="534988" lvl="1" indent="-534988">
              <a:defRPr/>
            </a:pPr>
            <a:endParaRPr lang="pt-BR" sz="14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4988" lvl="2" indent="-534988">
              <a:buAutoNum type="romanUcPeriod" startAt="2"/>
              <a:defRPr/>
            </a:pPr>
            <a:r>
              <a:rPr lang="pt-BR" sz="26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AUTOAVALIAÇÃO</a:t>
            </a:r>
            <a:r>
              <a:rPr lang="pt-BR" sz="2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: Gestão, Articulação, Processos Acadêmicos </a:t>
            </a:r>
            <a:r>
              <a:rPr lang="pt-BR" sz="26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(Ensino Aprendizagem), Infraestrutura</a:t>
            </a:r>
            <a:r>
              <a:rPr lang="pt-BR" sz="2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26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Serviços </a:t>
            </a:r>
            <a:r>
              <a:rPr lang="pt-BR" sz="2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Técnicos e </a:t>
            </a:r>
            <a:r>
              <a:rPr lang="pt-BR" sz="26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Administrativos, </a:t>
            </a:r>
            <a:r>
              <a:rPr lang="pt-BR" sz="2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Resultados Acadêmicos no período </a:t>
            </a:r>
            <a:r>
              <a:rPr lang="pt-BR" sz="26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2010-2014 (Graduação, Pós-Graduação, Pesquisa, Cultura e Extensão), e Internacionalização</a:t>
            </a:r>
          </a:p>
          <a:p>
            <a:pPr marL="571500" lvl="2" indent="-571500">
              <a:defRPr/>
            </a:pPr>
            <a:endParaRPr lang="pt-BR" sz="14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4988" lvl="2" indent="-534988">
              <a:defRPr/>
            </a:pPr>
            <a:r>
              <a:rPr lang="pt-BR" sz="26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III</a:t>
            </a:r>
            <a:r>
              <a:rPr lang="pt-BR" sz="2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 PLANO INSTITUCIONAL </a:t>
            </a:r>
            <a:r>
              <a:rPr lang="pt-BR" sz="26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(Previsão de Metas </a:t>
            </a:r>
            <a:r>
              <a:rPr lang="pt-BR" sz="26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 Ações)</a:t>
            </a:r>
          </a:p>
        </p:txBody>
      </p:sp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785794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48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4º Ciclo da Avaliação Institucional USP </a:t>
            </a:r>
            <a:r>
              <a:rPr lang="pt-BR" altLang="pt-BR" sz="48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2010-2014</a:t>
            </a:r>
            <a:endParaRPr lang="pt-BR" altLang="pt-BR" sz="48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28596" y="2459078"/>
            <a:ext cx="8358246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</a:t>
            </a:r>
            <a:r>
              <a:rPr lang="pt-BR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 </a:t>
            </a:r>
            <a:r>
              <a:rPr lang="pt-BR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54 Unidades (42 de Ensino - 218 Departamentos,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    6 Centros e Institutos Especializados, 4 Museus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    Universitários e 2 Hospitais</a:t>
            </a:r>
            <a:endParaRPr lang="pt-BR" sz="2800" b="1" dirty="0">
              <a:latin typeface="+mn-lt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>
              <a:latin typeface="+mn-lt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 </a:t>
            </a:r>
            <a:r>
              <a:rPr lang="pt-BR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61 Comissões de Assessores Externos: 61 Assessores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    Internacionais e 122 Assessores Nacionais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    (visitas ocorreram de junho a outubro/2015)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 </a:t>
            </a: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1 Comissão de Assessores Seniores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    (trabalharam de dezembro a março de 2016)</a:t>
            </a:r>
          </a:p>
        </p:txBody>
      </p:sp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785794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48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4º Ciclo da Avaliação Institucional USP </a:t>
            </a:r>
            <a:r>
              <a:rPr lang="pt-BR" altLang="pt-BR" sz="48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2010-2014</a:t>
            </a:r>
            <a:endParaRPr lang="pt-BR" altLang="pt-BR" sz="48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3596" y="2422043"/>
            <a:ext cx="8962900" cy="42473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0000CC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COMISSÃO DE ASSESSORES SENIORES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450850" defTabSz="7127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Luiz </a:t>
            </a:r>
            <a:r>
              <a:rPr lang="pt-BR" sz="2800" b="1" dirty="0" err="1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Bevilacqua</a:t>
            </a: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(UFRJ) - Graduação</a:t>
            </a:r>
          </a:p>
          <a:p>
            <a:pPr marL="450850" defTabSz="7127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2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712788" lvl="1" indent="-261938" defTabSz="7127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12788" algn="l"/>
              </a:tabLst>
              <a:defRPr/>
            </a:pP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Lívio Amaral (UFRGS) - Pós-Graduação</a:t>
            </a:r>
          </a:p>
          <a:p>
            <a:pPr marL="712788" lvl="1" indent="-261938" defTabSz="7127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12788" algn="l"/>
              </a:tabLst>
              <a:defRPr/>
            </a:pPr>
            <a:endParaRPr lang="pt-BR" sz="12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712788" lvl="1" indent="-261938" defTabSz="7127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12788" algn="l"/>
              </a:tabLst>
              <a:defRPr/>
            </a:pP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Rui Monteiro de Barros Maciel (UNIFSP) - Pesquisa</a:t>
            </a:r>
          </a:p>
          <a:p>
            <a:pPr marL="712788" lvl="1" indent="-261938" defTabSz="7127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12788" algn="l"/>
              </a:tabLst>
              <a:defRPr/>
            </a:pPr>
            <a:endParaRPr lang="pt-BR" sz="12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712788" lvl="1" indent="-261938" defTabSz="7127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12788" algn="l"/>
              </a:tabLst>
              <a:defRPr/>
            </a:pP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António Firmino da Costa (IUL) - Cultura e Extensão</a:t>
            </a:r>
          </a:p>
          <a:p>
            <a:pPr marL="712788" lvl="1" indent="-261938" defTabSz="7127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12788" algn="l"/>
              </a:tabLst>
              <a:defRPr/>
            </a:pPr>
            <a:endParaRPr lang="pt-BR" sz="12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712788" lvl="1" indent="-261938" defTabSz="7127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12788" algn="l"/>
              </a:tabLst>
              <a:defRPr/>
            </a:pP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Sandoval Carneiro Júnior (UFRJ) - Internacionalização</a:t>
            </a:r>
          </a:p>
          <a:p>
            <a:pPr marL="712788" lvl="1" indent="-261938" defTabSz="7127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12788" algn="l"/>
              </a:tabLst>
              <a:defRPr/>
            </a:pPr>
            <a:endParaRPr lang="pt-BR" sz="12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712788" lvl="1" indent="-261938" defTabSz="7127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12788" algn="l"/>
              </a:tabLst>
              <a:defRPr/>
            </a:pPr>
            <a:r>
              <a:rPr lang="pt-BR" sz="2800" b="1" dirty="0" err="1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Marilza</a:t>
            </a: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Vieira Cunha Rudge (UNESP) - Gestão</a:t>
            </a:r>
          </a:p>
        </p:txBody>
      </p:sp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785794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48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4º Ciclo da Avaliação Institucional USP </a:t>
            </a:r>
            <a:r>
              <a:rPr lang="pt-BR" altLang="pt-BR" sz="48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2010-2014</a:t>
            </a:r>
            <a:endParaRPr lang="pt-BR" altLang="pt-BR" sz="48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28596" y="2571744"/>
            <a:ext cx="8358246" cy="36625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0000CC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ORGANIZAÇÃO DO RELATÓRIO  PARA CEE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 smtClean="0">
              <a:solidFill>
                <a:srgbClr val="0000CC"/>
              </a:solidFill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450850" defTabSz="7127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Apresentação (descrição do processo)</a:t>
            </a:r>
          </a:p>
          <a:p>
            <a:pPr marL="450850" defTabSz="7127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2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712788" lvl="1" indent="-261938" defTabSz="7127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12788" algn="l"/>
              </a:tabLst>
              <a:defRPr/>
            </a:pP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Análise da avaliação segundo os pareceres das Comissões de Assessores Externos (CPA)</a:t>
            </a:r>
          </a:p>
          <a:p>
            <a:pPr marL="712788" lvl="1" indent="-261938" defTabSz="7127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12788" algn="l"/>
              </a:tabLst>
              <a:defRPr/>
            </a:pPr>
            <a:endParaRPr lang="pt-BR" sz="12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712788" lvl="1" indent="-261938" defTabSz="7127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12788" algn="l"/>
              </a:tabLst>
              <a:defRPr/>
            </a:pP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Avaliação da Comissão de Assessores Seniores</a:t>
            </a:r>
          </a:p>
          <a:p>
            <a:pPr marL="712788" lvl="1" indent="-261938" defTabSz="7127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12788" algn="l"/>
              </a:tabLst>
              <a:defRPr/>
            </a:pPr>
            <a:endParaRPr lang="pt-BR" sz="12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712788" lvl="1" indent="-261938" defTabSz="7127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712788" algn="l"/>
              </a:tabLst>
              <a:defRPr/>
            </a:pP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785794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48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Análise da Avaliação - CPA</a:t>
            </a:r>
            <a:endParaRPr lang="pt-BR" altLang="pt-BR" sz="48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28596" y="1785926"/>
            <a:ext cx="8358246" cy="47397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0000CC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MÉTODO UTILIZADO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 smtClean="0">
              <a:solidFill>
                <a:srgbClr val="0000CC"/>
              </a:solidFill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defTabSz="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Roteiro de sugestões para Comissão de Assessores 	Externos</a:t>
            </a:r>
          </a:p>
          <a:p>
            <a:pPr defTabSz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Com base nos roteiros a CPA elaborou 20 questões</a:t>
            </a:r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	(Sim, Não, Mão Mencionada e Parcialmente)</a:t>
            </a:r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Respostas geraram dados quantitativos</a:t>
            </a:r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endParaRPr lang="pt-BR" sz="12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Respostas foram acompanhadas de comentários, sugestões e/ou recomendações para Unidades, Departamentos ou USP</a:t>
            </a:r>
            <a:endParaRPr lang="pt-BR" sz="12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0" y="778029"/>
            <a:ext cx="9144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2700" b="1" dirty="0" smtClean="0">
                <a:solidFill>
                  <a:srgbClr val="0000FF"/>
                </a:solidFill>
                <a:latin typeface="+mn-lt"/>
                <a:cs typeface="Tahoma" pitchFamily="34" charset="0"/>
              </a:rPr>
              <a:t>Análise dos Pareceres das Comissão de Assessores Externos</a:t>
            </a:r>
            <a:endParaRPr lang="pt-BR" altLang="pt-BR" sz="2700" b="1" dirty="0">
              <a:solidFill>
                <a:srgbClr val="0000FF"/>
              </a:solidFill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24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822933"/>
              </p:ext>
            </p:extLst>
          </p:nvPr>
        </p:nvGraphicFramePr>
        <p:xfrm>
          <a:off x="285720" y="1340768"/>
          <a:ext cx="8532000" cy="5363152"/>
        </p:xfrm>
        <a:graphic>
          <a:graphicData uri="http://schemas.openxmlformats.org/drawingml/2006/table">
            <a:tbl>
              <a:tblPr/>
              <a:tblGrid>
                <a:gridCol w="1143008"/>
                <a:gridCol w="3071834"/>
                <a:gridCol w="1500198"/>
                <a:gridCol w="1500198"/>
                <a:gridCol w="1316762"/>
              </a:tblGrid>
              <a:tr h="50962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+mn-lt"/>
                          <a:ea typeface="Calibri"/>
                          <a:cs typeface="Times New Roman"/>
                        </a:rPr>
                        <a:t>Domínios</a:t>
                      </a:r>
                      <a:endParaRPr lang="pt-B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70" marR="44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+mn-lt"/>
                          <a:ea typeface="Calibri"/>
                          <a:cs typeface="Times New Roman"/>
                        </a:rPr>
                        <a:t>Diagnóstico(s) da Comissão de Assessores Externos</a:t>
                      </a:r>
                      <a:endParaRPr lang="pt-B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70" marR="44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+mn-lt"/>
                          <a:ea typeface="Calibri"/>
                          <a:cs typeface="Times New Roman"/>
                        </a:rPr>
                        <a:t>Comentários, Sugestões e/ou Recomendações </a:t>
                      </a:r>
                      <a:r>
                        <a:rPr lang="pt-BR" sz="1400" b="1" dirty="0" smtClean="0">
                          <a:latin typeface="+mn-lt"/>
                          <a:ea typeface="Calibri"/>
                          <a:cs typeface="Times New Roman"/>
                        </a:rPr>
                        <a:t>Departamentos</a:t>
                      </a:r>
                      <a:endParaRPr lang="pt-B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70" marR="44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+mn-lt"/>
                          <a:ea typeface="Calibri"/>
                          <a:cs typeface="Times New Roman"/>
                        </a:rPr>
                        <a:t>Comentários, Sugestões e/ou </a:t>
                      </a:r>
                      <a:r>
                        <a:rPr lang="pt-BR" sz="1400" b="1" dirty="0" smtClean="0">
                          <a:latin typeface="+mn-lt"/>
                          <a:ea typeface="Calibri"/>
                          <a:cs typeface="Times New Roman"/>
                        </a:rPr>
                        <a:t>Recomendações </a:t>
                      </a:r>
                      <a:r>
                        <a:rPr lang="pt-BR" sz="1400" b="1" dirty="0">
                          <a:latin typeface="+mn-lt"/>
                          <a:ea typeface="Calibri"/>
                          <a:cs typeface="Times New Roman"/>
                        </a:rPr>
                        <a:t>Unidade</a:t>
                      </a:r>
                      <a:endParaRPr lang="pt-B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70" marR="44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+mn-lt"/>
                          <a:ea typeface="Calibri"/>
                          <a:cs typeface="Times New Roman"/>
                        </a:rPr>
                        <a:t>Comentários, </a:t>
                      </a:r>
                      <a:r>
                        <a:rPr lang="pt-BR" sz="1400" b="1" dirty="0" smtClean="0">
                          <a:latin typeface="+mn-lt"/>
                          <a:ea typeface="Calibri"/>
                          <a:cs typeface="Times New Roman"/>
                        </a:rPr>
                        <a:t>Sugestões e/ou </a:t>
                      </a:r>
                      <a:r>
                        <a:rPr lang="pt-BR" sz="1400" b="1" dirty="0">
                          <a:latin typeface="+mn-lt"/>
                          <a:ea typeface="Calibri"/>
                          <a:cs typeface="Times New Roman"/>
                        </a:rPr>
                        <a:t>Recomendações </a:t>
                      </a:r>
                      <a:endParaRPr lang="pt-BR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400" b="1" dirty="0">
                          <a:latin typeface="+mn-lt"/>
                          <a:ea typeface="Calibri"/>
                          <a:cs typeface="Times New Roman"/>
                        </a:rPr>
                        <a:t>USP</a:t>
                      </a:r>
                      <a:endParaRPr lang="pt-B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70" marR="44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9240">
                <a:tc row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latin typeface="+mn-lt"/>
                          <a:ea typeface="Calibri"/>
                          <a:cs typeface="Times New Roman"/>
                        </a:rPr>
                        <a:t>Graduação</a:t>
                      </a:r>
                      <a:endParaRPr lang="pt-B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70" marR="44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+mn-lt"/>
                          <a:ea typeface="Calibri"/>
                          <a:cs typeface="Times New Roman"/>
                        </a:rPr>
                        <a:t>O desenvolvimento acadêmico da Unidade/Deptos para realização da atividade-fim foi considerado adequado?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pt-BR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pt-BR" sz="1400" dirty="0" smtClean="0">
                          <a:latin typeface="+mn-lt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pt-BR" sz="1400" dirty="0"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pt-BR" sz="1400" dirty="0" smtClean="0">
                          <a:latin typeface="+mn-lt"/>
                          <a:ea typeface="Calibri"/>
                          <a:cs typeface="Times New Roman"/>
                        </a:rPr>
                        <a:t>im   </a:t>
                      </a:r>
                      <a:r>
                        <a:rPr lang="pt-BR" sz="1400" dirty="0">
                          <a:latin typeface="+mn-lt"/>
                          <a:ea typeface="Calibri"/>
                          <a:cs typeface="Times New Roman"/>
                        </a:rPr>
                        <a:t>(  ) </a:t>
                      </a:r>
                      <a:r>
                        <a:rPr lang="pt-BR" sz="1400" dirty="0" smtClean="0">
                          <a:latin typeface="+mn-lt"/>
                          <a:ea typeface="Calibri"/>
                          <a:cs typeface="Times New Roman"/>
                        </a:rPr>
                        <a:t>Não   (  </a:t>
                      </a:r>
                      <a:r>
                        <a:rPr lang="pt-BR" sz="1400" dirty="0">
                          <a:latin typeface="+mn-lt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pt-BR" sz="1400" dirty="0" smtClean="0">
                          <a:latin typeface="+mn-lt"/>
                          <a:ea typeface="Calibri"/>
                          <a:cs typeface="Times New Roman"/>
                        </a:rPr>
                        <a:t>Não </a:t>
                      </a:r>
                      <a:r>
                        <a:rPr lang="pt-BR" sz="1400" dirty="0">
                          <a:latin typeface="+mn-lt"/>
                          <a:ea typeface="Calibri"/>
                          <a:cs typeface="Times New Roman"/>
                        </a:rPr>
                        <a:t>mencionada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+mn-lt"/>
                          <a:ea typeface="Calibri"/>
                          <a:cs typeface="Times New Roman"/>
                        </a:rPr>
                        <a:t>(  ) Parcialmente</a:t>
                      </a:r>
                    </a:p>
                  </a:txBody>
                  <a:tcPr marL="44770" marR="44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t-BR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70" marR="44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t-BR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70" marR="44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656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t-BR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70" marR="44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0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+mn-lt"/>
                          <a:ea typeface="Calibri"/>
                          <a:cs typeface="Times New Roman"/>
                        </a:rPr>
                        <a:t>Foram sugeridos aprimoramentos para melhoria da </a:t>
                      </a:r>
                      <a:r>
                        <a:rPr lang="pt-BR" sz="1400" dirty="0" smtClean="0">
                          <a:latin typeface="+mn-lt"/>
                          <a:ea typeface="Calibri"/>
                          <a:cs typeface="Times New Roman"/>
                        </a:rPr>
                        <a:t>qualidade do </a:t>
                      </a:r>
                      <a:r>
                        <a:rPr lang="pt-BR" sz="1400" dirty="0">
                          <a:latin typeface="+mn-lt"/>
                          <a:ea typeface="Calibri"/>
                          <a:cs typeface="Times New Roman"/>
                        </a:rPr>
                        <a:t>ensino (mudança curricular, dinâmica de aulas, interdisciplinaridade, </a:t>
                      </a:r>
                      <a:r>
                        <a:rPr lang="pt-BR" sz="1400" dirty="0" err="1">
                          <a:latin typeface="+mn-lt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pt-BR" sz="1400" dirty="0">
                          <a:latin typeface="+mn-lt"/>
                          <a:ea typeface="Calibri"/>
                          <a:cs typeface="Times New Roman"/>
                        </a:rPr>
                        <a:t>)?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pt-BR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pt-BR" sz="1400" dirty="0" smtClean="0">
                          <a:latin typeface="+mn-lt"/>
                          <a:ea typeface="Calibri"/>
                          <a:cs typeface="Times New Roman"/>
                        </a:rPr>
                        <a:t>) Sim  </a:t>
                      </a:r>
                      <a:r>
                        <a:rPr lang="pt-BR" sz="1400" dirty="0">
                          <a:latin typeface="+mn-lt"/>
                          <a:ea typeface="Calibri"/>
                          <a:cs typeface="Times New Roman"/>
                        </a:rPr>
                        <a:t>(  ) </a:t>
                      </a:r>
                      <a:r>
                        <a:rPr lang="pt-BR" sz="1400" dirty="0" smtClean="0">
                          <a:latin typeface="+mn-lt"/>
                          <a:ea typeface="Calibri"/>
                          <a:cs typeface="Times New Roman"/>
                        </a:rPr>
                        <a:t>Não (  )Não </a:t>
                      </a:r>
                      <a:r>
                        <a:rPr lang="pt-BR" sz="1400" dirty="0">
                          <a:latin typeface="+mn-lt"/>
                          <a:ea typeface="Calibri"/>
                          <a:cs typeface="Times New Roman"/>
                        </a:rPr>
                        <a:t>mencionada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+mn-lt"/>
                          <a:ea typeface="Calibri"/>
                          <a:cs typeface="Times New Roman"/>
                        </a:rPr>
                        <a:t>(  ) Parcialmente</a:t>
                      </a:r>
                    </a:p>
                  </a:txBody>
                  <a:tcPr marL="44770" marR="44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656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70" marR="44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t-BR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70" marR="44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656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t-BR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70" marR="44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0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+mn-lt"/>
                          <a:ea typeface="Calibri"/>
                          <a:cs typeface="Times New Roman"/>
                        </a:rPr>
                        <a:t>Foram feitos destaques que avaliam positivamente a qualidade do ensino na Unidade/Deptos (ex. interdisciplinaridade, internacionalização, PAE, etc.)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pt-BR" sz="1400" baseline="0" dirty="0" smtClean="0"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pt-BR" sz="1400" dirty="0" smtClean="0">
                          <a:latin typeface="+mn-lt"/>
                          <a:ea typeface="Calibri"/>
                          <a:cs typeface="Times New Roman"/>
                        </a:rPr>
                        <a:t>) Sim  </a:t>
                      </a:r>
                      <a:r>
                        <a:rPr lang="pt-BR" sz="1400" dirty="0">
                          <a:latin typeface="+mn-lt"/>
                          <a:ea typeface="Calibri"/>
                          <a:cs typeface="Times New Roman"/>
                        </a:rPr>
                        <a:t>(  ) </a:t>
                      </a:r>
                      <a:r>
                        <a:rPr lang="pt-BR" sz="1400" dirty="0" smtClean="0">
                          <a:latin typeface="+mn-lt"/>
                          <a:ea typeface="Calibri"/>
                          <a:cs typeface="Times New Roman"/>
                        </a:rPr>
                        <a:t>Não   (  </a:t>
                      </a:r>
                      <a:r>
                        <a:rPr lang="pt-BR" sz="1400" dirty="0">
                          <a:latin typeface="+mn-lt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pt-BR" sz="1400" dirty="0" smtClean="0">
                          <a:latin typeface="+mn-lt"/>
                          <a:ea typeface="Calibri"/>
                          <a:cs typeface="Times New Roman"/>
                        </a:rPr>
                        <a:t>Não </a:t>
                      </a:r>
                      <a:r>
                        <a:rPr lang="pt-BR" sz="1400" dirty="0">
                          <a:latin typeface="+mn-lt"/>
                          <a:ea typeface="Calibri"/>
                          <a:cs typeface="Times New Roman"/>
                        </a:rPr>
                        <a:t>mencionada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+mn-lt"/>
                          <a:ea typeface="Calibri"/>
                          <a:cs typeface="Times New Roman"/>
                        </a:rPr>
                        <a:t>(  ) Parcialmente</a:t>
                      </a:r>
                    </a:p>
                  </a:txBody>
                  <a:tcPr marL="44770" marR="44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70" marR="44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70" marR="44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70" marR="44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3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+mn-lt"/>
                          <a:ea typeface="Calibri"/>
                          <a:cs typeface="Times New Roman"/>
                        </a:rPr>
                        <a:t>Outros comentários.</a:t>
                      </a:r>
                    </a:p>
                  </a:txBody>
                  <a:tcPr marL="44770" marR="44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70" marR="44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70" marR="44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770" marR="447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71435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48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Resultados – Graduação</a:t>
            </a:r>
            <a:endParaRPr lang="pt-BR" altLang="pt-BR" sz="48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Chart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56792"/>
            <a:ext cx="5760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8" y="5243716"/>
            <a:ext cx="90011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Q1.</a:t>
            </a:r>
            <a:r>
              <a:rPr kumimoji="0" lang="pt-BR" sz="1600" b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 O desenvolvimento acadêmico da Unidade para realização da atividade-fim foi considerado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dirty="0"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pt-BR" sz="1600" dirty="0" smtClean="0"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     </a:t>
            </a:r>
            <a:r>
              <a:rPr kumimoji="0" lang="pt-BR" sz="1600" b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 adequado?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Q2.</a:t>
            </a:r>
            <a:r>
              <a:rPr kumimoji="0" lang="pt-BR" sz="1600" b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 Foram sugeridos aprimoramentos para melhoria da qualidade do ensino (e.g. mudança curricular,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dirty="0"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pt-BR" sz="1600" dirty="0" smtClean="0"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    </a:t>
            </a:r>
            <a:r>
              <a:rPr kumimoji="0" lang="pt-BR" sz="1600" b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  dinâmica de aulas, interdisciplinaridade, etc.)?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Q3.</a:t>
            </a:r>
            <a:r>
              <a:rPr kumimoji="0" lang="pt-BR" sz="1600" b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 Foram feitos destaques que avaliaram positivamente a qualidade do ensino na Unidade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Calibri" pitchFamily="34" charset="0"/>
                <a:cs typeface="Arial" pitchFamily="34" charset="0"/>
                <a:sym typeface="Wingdings" pitchFamily="2" charset="2"/>
              </a:rPr>
              <a:t>       (e.g. interdisciplinaridade, internacionalização, PAE, etc.)?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27137" y="4795252"/>
            <a:ext cx="38170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CC"/>
                </a:solidFill>
                <a:sym typeface="Wingdings 2"/>
              </a:rPr>
              <a:t> </a:t>
            </a:r>
            <a:r>
              <a:rPr lang="pt-BR" dirty="0" smtClean="0">
                <a:sym typeface="Wingdings 2"/>
              </a:rPr>
              <a:t>Sim    </a:t>
            </a:r>
            <a:r>
              <a:rPr lang="pt-BR" dirty="0" smtClean="0">
                <a:solidFill>
                  <a:srgbClr val="FF3300"/>
                </a:solidFill>
                <a:sym typeface="Wingdings 2"/>
              </a:rPr>
              <a:t> </a:t>
            </a:r>
            <a:r>
              <a:rPr lang="pt-BR" dirty="0" smtClean="0">
                <a:sym typeface="Wingdings 2"/>
              </a:rPr>
              <a:t>Não    </a:t>
            </a:r>
            <a:r>
              <a:rPr lang="pt-BR" dirty="0" smtClean="0">
                <a:solidFill>
                  <a:srgbClr val="00B050"/>
                </a:solidFill>
                <a:sym typeface="Wingdings 2"/>
              </a:rPr>
              <a:t></a:t>
            </a:r>
            <a:r>
              <a:rPr lang="pt-BR" dirty="0" smtClean="0">
                <a:sym typeface="Wingdings 2"/>
              </a:rPr>
              <a:t> Não mencionado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1065898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3200" b="1" dirty="0" smtClean="0">
                <a:solidFill>
                  <a:srgbClr val="0000FF"/>
                </a:solidFill>
                <a:latin typeface="+mn-lt"/>
                <a:cs typeface="Tahoma" pitchFamily="34" charset="0"/>
              </a:rPr>
              <a:t>Sugestões das Comissões de Assessores Externos para </a:t>
            </a:r>
            <a:r>
              <a:rPr lang="pt-BR" alt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Graduação</a:t>
            </a:r>
            <a:endParaRPr lang="pt-BR" altLang="pt-BR" sz="4000" b="1" dirty="0">
              <a:solidFill>
                <a:srgbClr val="FF3300"/>
              </a:solidFill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428728" y="2635165"/>
            <a:ext cx="6786610" cy="31700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200" b="1" dirty="0" smtClean="0"/>
              <a:t>Reestruturação curricular</a:t>
            </a:r>
            <a:endParaRPr lang="pt-BR" sz="32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pt-BR" sz="3200" b="1" dirty="0" smtClean="0"/>
              <a:t>Avaliação Docente</a:t>
            </a:r>
            <a:endParaRPr lang="pt-BR" sz="32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endParaRPr lang="pt-BR" sz="20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pt-BR" sz="3200" b="1" dirty="0" smtClean="0"/>
              <a:t>Apoio </a:t>
            </a:r>
            <a:r>
              <a:rPr lang="pt-BR" sz="3200" b="1" dirty="0"/>
              <a:t>a</a:t>
            </a:r>
            <a:r>
              <a:rPr lang="pt-BR" sz="3200" b="1" dirty="0" smtClean="0"/>
              <a:t> atividades extracurriculares</a:t>
            </a:r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endParaRPr lang="pt-BR" sz="2000" b="1" dirty="0" smtClean="0"/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pt-BR" sz="3200" b="1" dirty="0" smtClean="0"/>
              <a:t>Controle da evasão </a:t>
            </a:r>
            <a:endParaRPr lang="pt-BR" sz="32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71435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48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Resultados – Pós-Graduação</a:t>
            </a:r>
            <a:endParaRPr lang="pt-BR" altLang="pt-BR" sz="48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06" y="5336048"/>
            <a:ext cx="90011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5600" indent="-355600">
              <a:spcBef>
                <a:spcPts val="600"/>
              </a:spcBef>
            </a:pPr>
            <a:r>
              <a:rPr lang="pt-BR" sz="1600" b="1" dirty="0" smtClean="0"/>
              <a:t>Q4. </a:t>
            </a:r>
            <a:r>
              <a:rPr lang="pt-BR" sz="1600" dirty="0" smtClean="0"/>
              <a:t>O desenvolvimento acadêmico da Unidade para realização da atividade-fim foi considerado adequado?</a:t>
            </a:r>
          </a:p>
          <a:p>
            <a:pPr marL="355600" indent="-355600">
              <a:spcBef>
                <a:spcPts val="600"/>
              </a:spcBef>
            </a:pPr>
            <a:r>
              <a:rPr lang="pt-BR" sz="1600" b="1" dirty="0" smtClean="0"/>
              <a:t>Q5. </a:t>
            </a:r>
            <a:r>
              <a:rPr lang="pt-BR" sz="1600" dirty="0" smtClean="0"/>
              <a:t>Foram sugeridos aprimoramentos para melhoria da qualidade do ensino (e.g. internacionalização, qualidade dos orientadores, disciplinas, etc.)?</a:t>
            </a:r>
          </a:p>
          <a:p>
            <a:pPr marL="355600" indent="-355600">
              <a:spcBef>
                <a:spcPts val="600"/>
              </a:spcBef>
            </a:pPr>
            <a:r>
              <a:rPr lang="pt-BR" sz="1600" b="1" dirty="0" smtClean="0"/>
              <a:t>Q6. </a:t>
            </a:r>
            <a:r>
              <a:rPr lang="pt-BR" sz="1600" dirty="0" smtClean="0"/>
              <a:t>Foram feitos destaques que avaliaram positivamente a qualidade da pós-graduação na Unidade (e.g. internacionalização, produção científica, convênios, etc.)?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809292" y="4787860"/>
            <a:ext cx="54744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CC"/>
                </a:solidFill>
                <a:sym typeface="Wingdings 2"/>
              </a:rPr>
              <a:t> </a:t>
            </a:r>
            <a:r>
              <a:rPr lang="pt-BR" dirty="0" smtClean="0">
                <a:sym typeface="Wingdings 2"/>
              </a:rPr>
              <a:t>Sim    </a:t>
            </a:r>
            <a:r>
              <a:rPr lang="pt-BR" dirty="0" smtClean="0">
                <a:solidFill>
                  <a:srgbClr val="FF3300"/>
                </a:solidFill>
                <a:sym typeface="Wingdings 2"/>
              </a:rPr>
              <a:t> </a:t>
            </a:r>
            <a:r>
              <a:rPr lang="pt-BR" dirty="0" smtClean="0">
                <a:sym typeface="Wingdings 2"/>
              </a:rPr>
              <a:t>Não    </a:t>
            </a:r>
            <a:r>
              <a:rPr lang="pt-BR" dirty="0" smtClean="0">
                <a:solidFill>
                  <a:srgbClr val="00B050"/>
                </a:solidFill>
                <a:sym typeface="Wingdings 2"/>
              </a:rPr>
              <a:t></a:t>
            </a:r>
            <a:r>
              <a:rPr lang="pt-BR" dirty="0" smtClean="0">
                <a:sym typeface="Wingdings 2"/>
              </a:rPr>
              <a:t> Não mencionado </a:t>
            </a:r>
            <a:r>
              <a:rPr lang="pt-BR" dirty="0" smtClean="0">
                <a:solidFill>
                  <a:srgbClr val="9900CC"/>
                </a:solidFill>
                <a:sym typeface="Wingdings 2"/>
              </a:rPr>
              <a:t></a:t>
            </a:r>
            <a:r>
              <a:rPr lang="pt-BR" dirty="0" smtClean="0">
                <a:solidFill>
                  <a:srgbClr val="CC66FF"/>
                </a:solidFill>
                <a:sym typeface="Wingdings 2"/>
              </a:rPr>
              <a:t> </a:t>
            </a:r>
            <a:r>
              <a:rPr lang="pt-BR" dirty="0" smtClean="0">
                <a:sym typeface="Wingdings 2"/>
              </a:rPr>
              <a:t>Parcialmente  </a:t>
            </a:r>
            <a:endParaRPr lang="pt-BR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048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343900"/>
              </p:ext>
            </p:extLst>
          </p:nvPr>
        </p:nvGraphicFramePr>
        <p:xfrm>
          <a:off x="1719281" y="1656463"/>
          <a:ext cx="5638801" cy="312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Gráfico" r:id="rId5" imgW="5498137" imgH="3059939" progId="Excel.Sheet.8">
                  <p:embed/>
                </p:oleObj>
              </mc:Choice>
              <mc:Fallback>
                <p:oleObj name="Gráfico" r:id="rId5" imgW="5498137" imgH="3059939" progId="Excel.Shee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81" y="1656463"/>
                        <a:ext cx="5638801" cy="312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651324" y="2820992"/>
            <a:ext cx="79531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/>
            <a:r>
              <a:rPr lang="pt-BR" altLang="pt-BR" sz="2400" b="1" dirty="0" smtClean="0">
                <a:solidFill>
                  <a:srgbClr val="FF0000"/>
                </a:solidFill>
                <a:sym typeface="Wingdings 2"/>
              </a:rPr>
              <a:t></a:t>
            </a:r>
            <a:r>
              <a:rPr lang="pt-BR" altLang="pt-BR" sz="2400" dirty="0" smtClean="0">
                <a:sym typeface="Wingdings 2"/>
              </a:rPr>
              <a:t> Não deve ser vista como um instrumento de punição e sim de apoio a gestão das Unidades e USP. </a:t>
            </a:r>
          </a:p>
          <a:p>
            <a:pPr marL="285750" indent="-285750"/>
            <a:endParaRPr lang="pt-BR" altLang="pt-BR" sz="2400" dirty="0" smtClean="0">
              <a:sym typeface="Wingdings 2"/>
            </a:endParaRPr>
          </a:p>
          <a:p>
            <a:pPr marL="285750" indent="-285750"/>
            <a:r>
              <a:rPr lang="pt-BR" altLang="pt-BR" sz="2400" b="1" dirty="0" smtClean="0">
                <a:solidFill>
                  <a:srgbClr val="FF0000"/>
                </a:solidFill>
                <a:sym typeface="Wingdings 2"/>
              </a:rPr>
              <a:t> </a:t>
            </a:r>
            <a:r>
              <a:rPr lang="pt-BR" altLang="pt-BR" sz="2400" dirty="0" smtClean="0">
                <a:sym typeface="Wingdings 2"/>
              </a:rPr>
              <a:t>As ações do GT não são impositivas e sim buscam a </a:t>
            </a:r>
            <a:r>
              <a:rPr lang="pt-BR" altLang="pt-BR" sz="2400" dirty="0" smtClean="0"/>
              <a:t> participação da Comunidade para análise dos resultados gerados.</a:t>
            </a:r>
          </a:p>
          <a:p>
            <a:pPr marL="285750" indent="-285750"/>
            <a:endParaRPr lang="pt-BR" altLang="pt-BR" sz="2400" dirty="0" smtClean="0"/>
          </a:p>
          <a:p>
            <a:pPr marL="285750" indent="-285750"/>
            <a:r>
              <a:rPr lang="pt-BR" altLang="pt-BR" sz="2400" b="1" dirty="0">
                <a:solidFill>
                  <a:srgbClr val="FF0000"/>
                </a:solidFill>
                <a:sym typeface="Wingdings 2"/>
              </a:rPr>
              <a:t> </a:t>
            </a:r>
            <a:r>
              <a:rPr lang="pt-BR" altLang="pt-BR" sz="2400" dirty="0" smtClean="0"/>
              <a:t>A descentralização é uma meta a ser perseguida pela USP e a avaliação pode ajudar nesse processo.</a:t>
            </a:r>
          </a:p>
        </p:txBody>
      </p:sp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-887" y="877649"/>
            <a:ext cx="9144000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altLang="pt-BR" sz="54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Visão USP sobre a Avaliação</a:t>
            </a:r>
            <a:r>
              <a:rPr lang="pt-BR" alt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  <a:endParaRPr lang="pt-BR" altLang="pt-BR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FF">
                      <a:shade val="30000"/>
                      <a:satMod val="115000"/>
                    </a:srgbClr>
                  </a:gs>
                  <a:gs pos="50000">
                    <a:srgbClr val="0000FF">
                      <a:shade val="67500"/>
                      <a:satMod val="115000"/>
                    </a:srgbClr>
                  </a:gs>
                  <a:gs pos="100000">
                    <a:srgbClr val="0000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pt-BR" altLang="pt-BR" sz="5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Premissas</a:t>
            </a:r>
            <a:endParaRPr lang="pt-BR" altLang="pt-BR" sz="54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285852" y="2571744"/>
            <a:ext cx="6786610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200" b="1" dirty="0" smtClean="0"/>
              <a:t>Gerais e estão relacionadas com a diversidade dos programas de </a:t>
            </a:r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/>
              <a:t>    pós-graduação</a:t>
            </a:r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endParaRPr lang="pt-BR" sz="2000" b="1" dirty="0" smtClean="0"/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pt-BR" sz="3200" b="1" dirty="0" smtClean="0"/>
              <a:t>Controle da evasão</a:t>
            </a:r>
            <a:endParaRPr lang="pt-BR" sz="32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-887" y="1065898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3200" b="1" dirty="0" smtClean="0">
                <a:solidFill>
                  <a:srgbClr val="0000FF"/>
                </a:solidFill>
                <a:latin typeface="+mn-lt"/>
                <a:cs typeface="Tahoma" pitchFamily="34" charset="0"/>
              </a:rPr>
              <a:t>Sugestões das Comissões de Assessores Externos para </a:t>
            </a:r>
            <a:r>
              <a:rPr lang="pt-BR" alt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Pós-Graduação</a:t>
            </a:r>
            <a:endParaRPr lang="pt-BR" altLang="pt-BR" sz="4000" b="1" dirty="0">
              <a:solidFill>
                <a:srgbClr val="FF3300"/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71435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48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Resultados – Pesquisa</a:t>
            </a:r>
            <a:endParaRPr lang="pt-BR" altLang="pt-BR" sz="48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8" y="5243716"/>
            <a:ext cx="90011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600" b="1" dirty="0" smtClean="0"/>
              <a:t>Q7.</a:t>
            </a:r>
            <a:r>
              <a:rPr lang="pt-BR" sz="1600" dirty="0" smtClean="0"/>
              <a:t> Foram destacados aspectos positivos (</a:t>
            </a:r>
            <a:r>
              <a:rPr lang="pt-BR" sz="1600" dirty="0" err="1" smtClean="0"/>
              <a:t>quali</a:t>
            </a:r>
            <a:r>
              <a:rPr lang="pt-BR" sz="1600" dirty="0" smtClean="0"/>
              <a:t> e quantitativamente) sobre a pesquisa feita na</a:t>
            </a:r>
          </a:p>
          <a:p>
            <a:r>
              <a:rPr lang="pt-BR" sz="1600" dirty="0" smtClean="0"/>
              <a:t>       Unidade/Departamentos?</a:t>
            </a:r>
          </a:p>
          <a:p>
            <a:r>
              <a:rPr lang="pt-BR" sz="1600" b="1" dirty="0" smtClean="0"/>
              <a:t>Q8.</a:t>
            </a:r>
            <a:r>
              <a:rPr lang="pt-BR" sz="1600" dirty="0" smtClean="0"/>
              <a:t> Foram feitas críticas sobre a pesquisa da Unidade/Departamentos (e.g. heterogeneidade na</a:t>
            </a:r>
          </a:p>
          <a:p>
            <a:r>
              <a:rPr lang="pt-BR" sz="1600" dirty="0" smtClean="0"/>
              <a:t>        produção, baixa inserção internacional, impacto técnico e social reduzido, etc.)?</a:t>
            </a:r>
          </a:p>
          <a:p>
            <a:r>
              <a:rPr lang="pt-BR" sz="1600" b="1" dirty="0" smtClean="0"/>
              <a:t>Q9.</a:t>
            </a:r>
            <a:r>
              <a:rPr lang="pt-BR" sz="1600" dirty="0" smtClean="0"/>
              <a:t> Foram destacados aspectos positivos sobre a atividade dos pós-doutorandos na pesquisa da</a:t>
            </a:r>
          </a:p>
          <a:p>
            <a:r>
              <a:rPr lang="pt-BR" sz="1600" dirty="0" smtClean="0"/>
              <a:t>        Unidade/Departamentos?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702294" y="4787860"/>
            <a:ext cx="38699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CC"/>
                </a:solidFill>
                <a:sym typeface="Wingdings 2"/>
              </a:rPr>
              <a:t> </a:t>
            </a:r>
            <a:r>
              <a:rPr lang="pt-BR" dirty="0" smtClean="0">
                <a:sym typeface="Wingdings 2"/>
              </a:rPr>
              <a:t>Sim    </a:t>
            </a:r>
            <a:r>
              <a:rPr lang="pt-BR" dirty="0" smtClean="0">
                <a:solidFill>
                  <a:srgbClr val="FF3300"/>
                </a:solidFill>
                <a:sym typeface="Wingdings 2"/>
              </a:rPr>
              <a:t> </a:t>
            </a:r>
            <a:r>
              <a:rPr lang="pt-BR" dirty="0" smtClean="0">
                <a:sym typeface="Wingdings 2"/>
              </a:rPr>
              <a:t>Não    </a:t>
            </a:r>
            <a:r>
              <a:rPr lang="pt-BR" dirty="0" smtClean="0">
                <a:solidFill>
                  <a:srgbClr val="00B050"/>
                </a:solidFill>
                <a:sym typeface="Wingdings 2"/>
              </a:rPr>
              <a:t></a:t>
            </a:r>
            <a:r>
              <a:rPr lang="pt-BR" dirty="0" smtClean="0">
                <a:sym typeface="Wingdings 2"/>
              </a:rPr>
              <a:t> Não mencionado  </a:t>
            </a:r>
            <a:endParaRPr lang="pt-BR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1507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811093"/>
              </p:ext>
            </p:extLst>
          </p:nvPr>
        </p:nvGraphicFramePr>
        <p:xfrm>
          <a:off x="1643042" y="1668605"/>
          <a:ext cx="5857916" cy="310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Gráfico" r:id="rId5" imgW="5633192" imgH="3036071" progId="Excel.Sheet.8">
                  <p:embed/>
                </p:oleObj>
              </mc:Choice>
              <mc:Fallback>
                <p:oleObj name="Gráfico" r:id="rId5" imgW="5633192" imgH="3036071" progId="Excel.Sheet.8">
                  <p:embed/>
                  <p:pic>
                    <p:nvPicPr>
                      <p:cNvPr id="0" name="Gráfico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21"/>
                      <a:stretch>
                        <a:fillRect/>
                      </a:stretch>
                    </p:blipFill>
                    <p:spPr bwMode="auto">
                      <a:xfrm>
                        <a:off x="1643042" y="1668605"/>
                        <a:ext cx="5857916" cy="310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285852" y="2867452"/>
            <a:ext cx="678661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200" b="1" dirty="0" smtClean="0"/>
              <a:t>Qualidade e relevância da pesquisa</a:t>
            </a:r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endParaRPr lang="pt-BR" sz="2000" b="1" dirty="0" smtClean="0"/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pt-BR" sz="3200" b="1" dirty="0" smtClean="0"/>
              <a:t>Visibilidade internacional</a:t>
            </a:r>
            <a:endParaRPr lang="pt-BR" sz="32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-887" y="1065898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3200" b="1" dirty="0" smtClean="0">
                <a:solidFill>
                  <a:srgbClr val="0000FF"/>
                </a:solidFill>
                <a:latin typeface="+mn-lt"/>
                <a:cs typeface="Tahoma" pitchFamily="34" charset="0"/>
              </a:rPr>
              <a:t>Sugestões das Comissões de Assessores Externos para </a:t>
            </a:r>
            <a:r>
              <a:rPr lang="pt-BR" alt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Pesquisa</a:t>
            </a:r>
            <a:endParaRPr lang="pt-BR" altLang="pt-BR" sz="4000" b="1" dirty="0">
              <a:solidFill>
                <a:srgbClr val="FF3300"/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71435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48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Resultados – Cultura e Extensão</a:t>
            </a:r>
            <a:endParaRPr lang="pt-BR" altLang="pt-BR" sz="48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8" y="5766355"/>
            <a:ext cx="9001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600" b="1" dirty="0" smtClean="0"/>
              <a:t>Q10.</a:t>
            </a:r>
            <a:r>
              <a:rPr lang="pt-BR" sz="1600" dirty="0" smtClean="0"/>
              <a:t> Foram destacados aspectos positivos sobre a atividade de cultura e extensão da </a:t>
            </a:r>
          </a:p>
          <a:p>
            <a:r>
              <a:rPr lang="pt-BR" sz="1600" dirty="0"/>
              <a:t> </a:t>
            </a:r>
            <a:r>
              <a:rPr lang="pt-BR" sz="1600" dirty="0" smtClean="0"/>
              <a:t>         Unidade/Departamentos?</a:t>
            </a:r>
          </a:p>
          <a:p>
            <a:r>
              <a:rPr lang="pt-BR" sz="1600" b="1" dirty="0" smtClean="0"/>
              <a:t>Q11.</a:t>
            </a:r>
            <a:r>
              <a:rPr lang="pt-BR" sz="1600" dirty="0" smtClean="0"/>
              <a:t> Foram feitas críticas sobre a falta de atividade de cultura e extensão na Unidade/Departamentos?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612317" y="5003884"/>
            <a:ext cx="38170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CC"/>
                </a:solidFill>
                <a:sym typeface="Wingdings 2"/>
              </a:rPr>
              <a:t> </a:t>
            </a:r>
            <a:r>
              <a:rPr lang="pt-BR" dirty="0" smtClean="0">
                <a:sym typeface="Wingdings 2"/>
              </a:rPr>
              <a:t>Sim    </a:t>
            </a:r>
            <a:r>
              <a:rPr lang="pt-BR" dirty="0" smtClean="0">
                <a:solidFill>
                  <a:srgbClr val="FF3300"/>
                </a:solidFill>
                <a:sym typeface="Wingdings 2"/>
              </a:rPr>
              <a:t> </a:t>
            </a:r>
            <a:r>
              <a:rPr lang="pt-BR" dirty="0" smtClean="0">
                <a:sym typeface="Wingdings 2"/>
              </a:rPr>
              <a:t>Não    </a:t>
            </a:r>
            <a:r>
              <a:rPr lang="pt-BR" dirty="0" smtClean="0">
                <a:solidFill>
                  <a:srgbClr val="00B050"/>
                </a:solidFill>
                <a:sym typeface="Wingdings 2"/>
              </a:rPr>
              <a:t></a:t>
            </a:r>
            <a:r>
              <a:rPr lang="pt-BR" dirty="0" smtClean="0">
                <a:sym typeface="Wingdings 2"/>
              </a:rPr>
              <a:t> Não mencionado </a:t>
            </a:r>
            <a:endParaRPr lang="pt-BR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457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977036"/>
              </p:ext>
            </p:extLst>
          </p:nvPr>
        </p:nvGraphicFramePr>
        <p:xfrm>
          <a:off x="1714480" y="1801049"/>
          <a:ext cx="5715040" cy="318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Gráfico" r:id="rId5" imgW="5498137" imgH="2974602" progId="Excel.Sheet.8">
                  <p:embed/>
                </p:oleObj>
              </mc:Choice>
              <mc:Fallback>
                <p:oleObj name="Gráfico" r:id="rId5" imgW="5498137" imgH="2974602" progId="Excel.Shee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1801049"/>
                        <a:ext cx="5715040" cy="31861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115616" y="2470244"/>
            <a:ext cx="7246588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200" b="1" dirty="0" smtClean="0"/>
              <a:t>Melhorar atuação das Comissões nas Unidades (falta de protagonismo, atuação mais dinâmica e produtiva)</a:t>
            </a:r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endParaRPr lang="pt-BR" sz="2000" b="1" dirty="0" smtClean="0"/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pt-BR" sz="3200" b="1" dirty="0" smtClean="0"/>
              <a:t>Planejamento de programas de cultura e extensão.</a:t>
            </a:r>
            <a:endParaRPr lang="pt-BR" sz="32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-887" y="1065898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3200" b="1" dirty="0" smtClean="0">
                <a:solidFill>
                  <a:srgbClr val="0000FF"/>
                </a:solidFill>
                <a:latin typeface="+mn-lt"/>
                <a:cs typeface="Tahoma" pitchFamily="34" charset="0"/>
              </a:rPr>
              <a:t>Sugestões das Comissões de Assessores Externos para </a:t>
            </a:r>
            <a:r>
              <a:rPr lang="pt-BR" alt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Cultura e Extensão</a:t>
            </a:r>
            <a:endParaRPr lang="pt-BR" altLang="pt-BR" sz="4000" b="1" dirty="0">
              <a:solidFill>
                <a:srgbClr val="FF3300"/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71435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48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Resultados – Internacionalização</a:t>
            </a:r>
            <a:endParaRPr lang="pt-BR" altLang="pt-BR" sz="48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8" y="5243716"/>
            <a:ext cx="90011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0850" indent="-450850"/>
            <a:r>
              <a:rPr lang="pt-BR" sz="1600" b="1" dirty="0" smtClean="0"/>
              <a:t>Q12.</a:t>
            </a:r>
            <a:r>
              <a:rPr lang="pt-BR" sz="1600" dirty="0" smtClean="0"/>
              <a:t> A Comissão de Assessores Externos identificou atividade de internacionalização na Unidade/Departamentos?</a:t>
            </a:r>
          </a:p>
          <a:p>
            <a:pPr marL="450850" indent="-450850"/>
            <a:r>
              <a:rPr lang="pt-BR" sz="1600" b="1" dirty="0" smtClean="0"/>
              <a:t>Q13.</a:t>
            </a:r>
            <a:r>
              <a:rPr lang="pt-BR" sz="1600" dirty="0" smtClean="0"/>
              <a:t> Foram destacados aspectos positivos sobre a internacionalização na graduação, pós-graduação e/ou pesquisa da Unidade/Departamentos?</a:t>
            </a:r>
          </a:p>
          <a:p>
            <a:pPr marL="450850" indent="-450850"/>
            <a:r>
              <a:rPr lang="pt-BR" sz="1600" b="1" dirty="0" smtClean="0"/>
              <a:t>Q14.</a:t>
            </a:r>
            <a:r>
              <a:rPr lang="pt-BR" sz="1600" dirty="0" smtClean="0"/>
              <a:t> Foram feitas críticas negativas sobre a atividade de internacionalização na Unidade/Departamentos (e.g. site, despreparo da unidade, falta de disciplinas em inglês, etc.)?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612317" y="4787860"/>
            <a:ext cx="38170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CC"/>
                </a:solidFill>
                <a:sym typeface="Wingdings 2"/>
              </a:rPr>
              <a:t> </a:t>
            </a:r>
            <a:r>
              <a:rPr lang="pt-BR" dirty="0" smtClean="0">
                <a:sym typeface="Wingdings 2"/>
              </a:rPr>
              <a:t>Sim    </a:t>
            </a:r>
            <a:r>
              <a:rPr lang="pt-BR" dirty="0" smtClean="0">
                <a:solidFill>
                  <a:srgbClr val="FF3300"/>
                </a:solidFill>
                <a:sym typeface="Wingdings 2"/>
              </a:rPr>
              <a:t> </a:t>
            </a:r>
            <a:r>
              <a:rPr lang="pt-BR" dirty="0" smtClean="0">
                <a:sym typeface="Wingdings 2"/>
              </a:rPr>
              <a:t>Não    </a:t>
            </a:r>
            <a:r>
              <a:rPr lang="pt-BR" dirty="0" smtClean="0">
                <a:solidFill>
                  <a:srgbClr val="00B050"/>
                </a:solidFill>
                <a:sym typeface="Wingdings 2"/>
              </a:rPr>
              <a:t></a:t>
            </a:r>
            <a:r>
              <a:rPr lang="pt-BR" dirty="0" smtClean="0">
                <a:sym typeface="Wingdings 2"/>
              </a:rPr>
              <a:t> Não mencionado </a:t>
            </a:r>
            <a:endParaRPr lang="pt-BR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662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401328"/>
              </p:ext>
            </p:extLst>
          </p:nvPr>
        </p:nvGraphicFramePr>
        <p:xfrm>
          <a:off x="1571604" y="1723159"/>
          <a:ext cx="5643602" cy="3076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Gráfico" r:id="rId5" imgW="5498137" imgH="2931934" progId="Excel.Sheet.8">
                  <p:embed/>
                </p:oleObj>
              </mc:Choice>
              <mc:Fallback>
                <p:oleObj name="Gráfico" r:id="rId5" imgW="5498137" imgH="2931934" progId="Excel.Shee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1723159"/>
                        <a:ext cx="5643602" cy="3076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42910" y="2500306"/>
            <a:ext cx="8072494" cy="33547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200" b="1" dirty="0" smtClean="0"/>
              <a:t>Estabelecer planos e metas tangíveis</a:t>
            </a:r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endParaRPr lang="pt-BR" sz="2000" b="1" dirty="0" smtClean="0"/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pt-BR" sz="3200" b="1" dirty="0" smtClean="0"/>
              <a:t>Criar mecanismos para promover os programas (graduação e pós-graduação) no exterior</a:t>
            </a:r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endParaRPr lang="pt-BR" sz="2000" b="1" dirty="0" smtClean="0"/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55600" algn="l"/>
              </a:tabLst>
              <a:defRPr/>
            </a:pPr>
            <a:r>
              <a:rPr lang="pt-BR" sz="3200" b="1" dirty="0" smtClean="0"/>
              <a:t>Melhorar a produção intelectual qualificada</a:t>
            </a: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-887" y="108566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3200" b="1" dirty="0" smtClean="0">
                <a:solidFill>
                  <a:srgbClr val="0000FF"/>
                </a:solidFill>
                <a:latin typeface="+mn-lt"/>
                <a:cs typeface="Tahoma" pitchFamily="34" charset="0"/>
              </a:rPr>
              <a:t>Sugestões das Comissões de Assessores Externos: </a:t>
            </a:r>
            <a:r>
              <a:rPr lang="pt-BR" alt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Internacionalização</a:t>
            </a:r>
            <a:endParaRPr lang="pt-BR" altLang="pt-BR" sz="4000" b="1" dirty="0">
              <a:solidFill>
                <a:srgbClr val="FF3300"/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71435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48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Resultados – Rec. Humanos e Infra</a:t>
            </a:r>
            <a:endParaRPr lang="pt-BR" altLang="pt-BR" sz="48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8" y="5445224"/>
            <a:ext cx="900115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0850" indent="-450850"/>
            <a:r>
              <a:rPr lang="pt-BR" sz="1600" b="1" dirty="0" smtClean="0"/>
              <a:t>Q15.</a:t>
            </a:r>
            <a:r>
              <a:rPr lang="pt-BR" sz="1600" dirty="0" smtClean="0"/>
              <a:t> Foram feitos comentários sobre o impacto negativo da redução do quadro de docentes/funcionários nas atividades de ensino, pesquisa e extensão?</a:t>
            </a:r>
          </a:p>
          <a:p>
            <a:pPr marL="450850" indent="-450850"/>
            <a:endParaRPr lang="pt-BR" sz="1000" dirty="0" smtClean="0"/>
          </a:p>
          <a:p>
            <a:pPr marL="450850" indent="-450850"/>
            <a:r>
              <a:rPr lang="pt-BR" sz="1600" b="1" dirty="0" smtClean="0"/>
              <a:t>Q16.</a:t>
            </a:r>
            <a:r>
              <a:rPr lang="pt-BR" sz="1600" dirty="0" smtClean="0"/>
              <a:t> Foram feitos comentários sobre o impacto da falta de infraestrutura na qualidade das atividades de ensino, pesquisa e extensão?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612317" y="4859868"/>
            <a:ext cx="38170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CC"/>
                </a:solidFill>
                <a:sym typeface="Wingdings 2"/>
              </a:rPr>
              <a:t> </a:t>
            </a:r>
            <a:r>
              <a:rPr lang="pt-BR" dirty="0" smtClean="0">
                <a:sym typeface="Wingdings 2"/>
              </a:rPr>
              <a:t>Sim    </a:t>
            </a:r>
            <a:r>
              <a:rPr lang="pt-BR" dirty="0" smtClean="0">
                <a:solidFill>
                  <a:srgbClr val="FF3300"/>
                </a:solidFill>
                <a:sym typeface="Wingdings 2"/>
              </a:rPr>
              <a:t> </a:t>
            </a:r>
            <a:r>
              <a:rPr lang="pt-BR" dirty="0" smtClean="0">
                <a:sym typeface="Wingdings 2"/>
              </a:rPr>
              <a:t>Não    </a:t>
            </a:r>
            <a:r>
              <a:rPr lang="pt-BR" dirty="0" smtClean="0">
                <a:solidFill>
                  <a:srgbClr val="00B050"/>
                </a:solidFill>
                <a:sym typeface="Wingdings 2"/>
              </a:rPr>
              <a:t></a:t>
            </a:r>
            <a:r>
              <a:rPr lang="pt-BR" dirty="0" smtClean="0">
                <a:sym typeface="Wingdings 2"/>
              </a:rPr>
              <a:t> Não mencionado </a:t>
            </a:r>
            <a:endParaRPr lang="pt-BR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2867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615338"/>
              </p:ext>
            </p:extLst>
          </p:nvPr>
        </p:nvGraphicFramePr>
        <p:xfrm>
          <a:off x="1500166" y="1657033"/>
          <a:ext cx="5643602" cy="318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name="Gráfico" r:id="rId5" imgW="5498137" imgH="2974602" progId="Excel.Sheet.8">
                  <p:embed/>
                </p:oleObj>
              </mc:Choice>
              <mc:Fallback>
                <p:oleObj name="Gráfico" r:id="rId5" imgW="5498137" imgH="2974602" progId="Excel.Shee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1657033"/>
                        <a:ext cx="5643602" cy="31861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71435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48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Resultados – Gestão</a:t>
            </a:r>
            <a:endParaRPr lang="pt-BR" altLang="pt-BR" sz="48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8" y="5448126"/>
            <a:ext cx="90011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600" b="1" dirty="0" smtClean="0"/>
              <a:t>Q17.</a:t>
            </a:r>
            <a:r>
              <a:rPr lang="pt-BR" sz="1600" dirty="0" smtClean="0"/>
              <a:t> Foram feitos comentários positivos sobre a organização administrativa da Unidade/Departamentos?</a:t>
            </a:r>
          </a:p>
          <a:p>
            <a:endParaRPr lang="pt-BR" sz="1600" b="1" dirty="0" smtClean="0"/>
          </a:p>
          <a:p>
            <a:pPr marL="450850" indent="-450850"/>
            <a:r>
              <a:rPr lang="pt-BR" sz="1600" b="1" dirty="0" smtClean="0"/>
              <a:t>Q18.</a:t>
            </a:r>
            <a:r>
              <a:rPr lang="pt-BR" sz="1600" dirty="0" smtClean="0"/>
              <a:t> Foram feitos comentários negativos sobre a organização administrativa da Unidade/Departamentos (e.g. articulação interna e externa, assimetrias entre departamentos da Unidade, etc.)?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777423" y="4931876"/>
            <a:ext cx="38170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CC"/>
                </a:solidFill>
                <a:sym typeface="Wingdings 2"/>
              </a:rPr>
              <a:t> </a:t>
            </a:r>
            <a:r>
              <a:rPr lang="pt-BR" dirty="0" smtClean="0">
                <a:sym typeface="Wingdings 2"/>
              </a:rPr>
              <a:t>Sim    </a:t>
            </a:r>
            <a:r>
              <a:rPr lang="pt-BR" dirty="0" smtClean="0">
                <a:solidFill>
                  <a:srgbClr val="FF3300"/>
                </a:solidFill>
                <a:sym typeface="Wingdings 2"/>
              </a:rPr>
              <a:t> </a:t>
            </a:r>
            <a:r>
              <a:rPr lang="pt-BR" dirty="0" smtClean="0">
                <a:sym typeface="Wingdings 2"/>
              </a:rPr>
              <a:t>Não    </a:t>
            </a:r>
            <a:r>
              <a:rPr lang="pt-BR" dirty="0" smtClean="0">
                <a:solidFill>
                  <a:srgbClr val="00B050"/>
                </a:solidFill>
                <a:sym typeface="Wingdings 2"/>
              </a:rPr>
              <a:t></a:t>
            </a:r>
            <a:r>
              <a:rPr lang="pt-BR" dirty="0" smtClean="0">
                <a:sym typeface="Wingdings 2"/>
              </a:rPr>
              <a:t> Não mencionado </a:t>
            </a:r>
            <a:endParaRPr lang="pt-BR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072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074574"/>
              </p:ext>
            </p:extLst>
          </p:nvPr>
        </p:nvGraphicFramePr>
        <p:xfrm>
          <a:off x="1665272" y="1729308"/>
          <a:ext cx="5715040" cy="3186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Gráfico" r:id="rId5" imgW="5498137" imgH="2974602" progId="Excel.Sheet.8">
                  <p:embed/>
                </p:oleObj>
              </mc:Choice>
              <mc:Fallback>
                <p:oleObj name="Gráfico" r:id="rId5" imgW="5498137" imgH="2974602" progId="Excel.Shee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72" y="1729308"/>
                        <a:ext cx="5715040" cy="31861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42910" y="2500306"/>
            <a:ext cx="8072494" cy="38472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200" b="1" dirty="0" smtClean="0"/>
              <a:t>Sugestões foram específicas, visando as necessidades das Unidades ou de seus Departamentos</a:t>
            </a:r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 smtClean="0"/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200" b="1" dirty="0" smtClean="0"/>
              <a:t>No geral, para Unidades e Departamentos foram sugeridas definições de metas mais claras e objetivas</a:t>
            </a:r>
          </a:p>
          <a:p>
            <a:pPr marL="355600" lvl="1" indent="-355600" defTabSz="355600" fontAlgn="auto"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endParaRPr lang="pt-BR" sz="2000" b="1" dirty="0" smtClean="0"/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-887" y="1065898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3200" b="1" dirty="0" smtClean="0">
                <a:solidFill>
                  <a:srgbClr val="0000FF"/>
                </a:solidFill>
                <a:latin typeface="+mn-lt"/>
                <a:cs typeface="Tahoma" pitchFamily="34" charset="0"/>
              </a:rPr>
              <a:t>Sugestões das Comissões de Assessores Externos para </a:t>
            </a:r>
            <a:r>
              <a:rPr lang="pt-BR" altLang="pt-B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Gestão</a:t>
            </a:r>
            <a:endParaRPr lang="pt-BR" altLang="pt-BR" sz="4000" b="1" dirty="0">
              <a:solidFill>
                <a:srgbClr val="FF3300"/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877649"/>
            <a:ext cx="9144000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altLang="pt-BR" sz="54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Avaliação</a:t>
            </a:r>
            <a:r>
              <a:rPr lang="pt-BR" altLang="pt-B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  </a:t>
            </a:r>
            <a:r>
              <a:rPr lang="pt-BR" altLang="pt-B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como  Instrumento  de</a:t>
            </a:r>
          </a:p>
          <a:p>
            <a:pPr algn="ctr">
              <a:spcBef>
                <a:spcPts val="600"/>
              </a:spcBef>
            </a:pPr>
            <a:r>
              <a:rPr lang="pt-BR" altLang="pt-BR" sz="5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Qualidade e Gestão</a:t>
            </a:r>
            <a:endParaRPr lang="pt-BR" altLang="pt-BR" sz="54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2"/>
          <p:cNvSpPr txBox="1">
            <a:spLocks noChangeArrowheads="1"/>
          </p:cNvSpPr>
          <p:nvPr/>
        </p:nvSpPr>
        <p:spPr bwMode="auto">
          <a:xfrm>
            <a:off x="827584" y="2699042"/>
            <a:ext cx="756287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pt-BR" altLang="pt-BR" sz="2400" b="1" dirty="0" smtClean="0">
                <a:solidFill>
                  <a:srgbClr val="FF0000"/>
                </a:solidFill>
                <a:sym typeface="Wingdings 2"/>
              </a:rPr>
              <a:t></a:t>
            </a:r>
            <a:r>
              <a:rPr lang="pt-BR" altLang="pt-BR" sz="2400" dirty="0" smtClean="0">
                <a:sym typeface="Wingdings 2"/>
              </a:rPr>
              <a:t> Busca de i</a:t>
            </a:r>
            <a:r>
              <a:rPr lang="pt-BR" altLang="pt-BR" sz="2400" dirty="0" smtClean="0"/>
              <a:t>ndicadores de qualidade</a:t>
            </a:r>
          </a:p>
          <a:p>
            <a:pPr marL="285750" indent="-285750">
              <a:lnSpc>
                <a:spcPct val="150000"/>
              </a:lnSpc>
            </a:pPr>
            <a:r>
              <a:rPr lang="pt-BR" altLang="pt-BR" sz="2400" b="1" dirty="0" smtClean="0">
                <a:solidFill>
                  <a:srgbClr val="FF0000"/>
                </a:solidFill>
                <a:sym typeface="Wingdings 2"/>
              </a:rPr>
              <a:t> </a:t>
            </a:r>
            <a:r>
              <a:rPr lang="pt-BR" altLang="pt-BR" sz="2400" dirty="0" smtClean="0"/>
              <a:t>Autoavaliação permite reflexão sobre o desempenho das Unidades/Departamentos e da USP</a:t>
            </a:r>
          </a:p>
          <a:p>
            <a:pPr marL="285750" indent="-285750">
              <a:lnSpc>
                <a:spcPct val="150000"/>
              </a:lnSpc>
            </a:pPr>
            <a:r>
              <a:rPr lang="pt-BR" altLang="pt-BR" sz="2400" b="1" dirty="0" smtClean="0">
                <a:solidFill>
                  <a:srgbClr val="FF0000"/>
                </a:solidFill>
                <a:sym typeface="Wingdings 2"/>
              </a:rPr>
              <a:t> </a:t>
            </a:r>
            <a:r>
              <a:rPr lang="pt-BR" altLang="pt-BR" sz="2400" dirty="0" smtClean="0"/>
              <a:t>Permite a comparação de desempenho com outras instituições congêneres</a:t>
            </a:r>
          </a:p>
          <a:p>
            <a:pPr marL="285750" indent="-285750">
              <a:lnSpc>
                <a:spcPct val="150000"/>
              </a:lnSpc>
            </a:pPr>
            <a:r>
              <a:rPr lang="pt-BR" altLang="pt-BR" sz="2400" b="1" dirty="0" smtClean="0">
                <a:solidFill>
                  <a:srgbClr val="FF0000"/>
                </a:solidFill>
                <a:sym typeface="Wingdings 2"/>
              </a:rPr>
              <a:t> </a:t>
            </a:r>
            <a:r>
              <a:rPr lang="pt-BR" altLang="pt-BR" sz="2400" dirty="0" smtClean="0"/>
              <a:t>Informações para análise e tomada de decisões</a:t>
            </a:r>
          </a:p>
          <a:p>
            <a:pPr marL="285750" indent="-285750">
              <a:lnSpc>
                <a:spcPct val="150000"/>
              </a:lnSpc>
            </a:pPr>
            <a:r>
              <a:rPr lang="pt-BR" altLang="pt-BR" sz="2400" b="1" dirty="0" smtClean="0">
                <a:solidFill>
                  <a:srgbClr val="FF0000"/>
                </a:solidFill>
                <a:sym typeface="Wingdings 2"/>
              </a:rPr>
              <a:t> </a:t>
            </a:r>
            <a:r>
              <a:rPr lang="pt-BR" altLang="pt-BR" sz="2400" dirty="0" smtClean="0"/>
              <a:t>Acompanhamento da evolução de desempenho</a:t>
            </a:r>
          </a:p>
        </p:txBody>
      </p:sp>
    </p:spTree>
    <p:extLst>
      <p:ext uri="{BB962C8B-B14F-4D97-AF65-F5344CB8AC3E}">
        <p14:creationId xmlns:p14="http://schemas.microsoft.com/office/powerpoint/2010/main" val="6840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714356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48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Resultados – Metas</a:t>
            </a:r>
            <a:endParaRPr lang="pt-BR" altLang="pt-BR" sz="48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8" y="5417929"/>
            <a:ext cx="90011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0850" indent="-450850"/>
            <a:r>
              <a:rPr lang="pt-BR" sz="1600" b="1" dirty="0" smtClean="0"/>
              <a:t>Q19.</a:t>
            </a:r>
            <a:r>
              <a:rPr lang="pt-BR" sz="1600" dirty="0" smtClean="0"/>
              <a:t> A Comissão de Assessores Externos mencionou se as metas e/ou recomendações feitas no 3º Ciclo da Avaliação Institucional 2005-2009 foram cumpridas? </a:t>
            </a:r>
          </a:p>
          <a:p>
            <a:endParaRPr lang="pt-BR" sz="1600" dirty="0" smtClean="0"/>
          </a:p>
          <a:p>
            <a:pPr marL="450850" indent="-450850"/>
            <a:r>
              <a:rPr lang="pt-BR" sz="1600" b="1" dirty="0" smtClean="0"/>
              <a:t>Q20.</a:t>
            </a:r>
            <a:r>
              <a:rPr lang="pt-BR" sz="1600" dirty="0" smtClean="0"/>
              <a:t> A Comissão de Assessores Externos considerou viáveis as metas estabelecidas pela Unidade/Departamentos para os próximos anos?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890888" y="4859868"/>
            <a:ext cx="52488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00CC"/>
                </a:solidFill>
                <a:sym typeface="Wingdings 2"/>
              </a:rPr>
              <a:t> </a:t>
            </a:r>
            <a:r>
              <a:rPr lang="pt-BR" dirty="0" smtClean="0">
                <a:sym typeface="Wingdings 2"/>
              </a:rPr>
              <a:t>Sim    </a:t>
            </a:r>
            <a:r>
              <a:rPr lang="pt-BR" dirty="0" smtClean="0">
                <a:solidFill>
                  <a:srgbClr val="FF3300"/>
                </a:solidFill>
                <a:sym typeface="Wingdings 2"/>
              </a:rPr>
              <a:t> </a:t>
            </a:r>
            <a:r>
              <a:rPr lang="pt-BR" dirty="0" smtClean="0">
                <a:sym typeface="Wingdings 2"/>
              </a:rPr>
              <a:t>Não    </a:t>
            </a:r>
            <a:r>
              <a:rPr lang="pt-BR" dirty="0" smtClean="0">
                <a:solidFill>
                  <a:srgbClr val="00B050"/>
                </a:solidFill>
                <a:sym typeface="Wingdings 2"/>
              </a:rPr>
              <a:t></a:t>
            </a:r>
            <a:r>
              <a:rPr lang="pt-BR" dirty="0" smtClean="0">
                <a:sym typeface="Wingdings 2"/>
              </a:rPr>
              <a:t> Não mencionado </a:t>
            </a:r>
            <a:r>
              <a:rPr lang="pt-BR" dirty="0" smtClean="0">
                <a:solidFill>
                  <a:srgbClr val="8585FF"/>
                </a:solidFill>
                <a:sym typeface="Wingdings 2"/>
              </a:rPr>
              <a:t></a:t>
            </a:r>
            <a:r>
              <a:rPr lang="pt-BR" dirty="0" smtClean="0">
                <a:sym typeface="Wingdings 2"/>
              </a:rPr>
              <a:t> Parcialmente </a:t>
            </a:r>
            <a:endParaRPr lang="pt-BR" dirty="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2771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448720"/>
              </p:ext>
            </p:extLst>
          </p:nvPr>
        </p:nvGraphicFramePr>
        <p:xfrm>
          <a:off x="1547664" y="1695153"/>
          <a:ext cx="6000792" cy="3176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Gráfico" r:id="rId5" imgW="5498137" imgH="2822215" progId="Excel.Sheet.8">
                  <p:embed/>
                </p:oleObj>
              </mc:Choice>
              <mc:Fallback>
                <p:oleObj name="Gráfico" r:id="rId5" imgW="5498137" imgH="2822215" progId="Excel.Shee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695153"/>
                        <a:ext cx="6000792" cy="3176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959530"/>
            <a:ext cx="9144000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altLang="pt-BR" sz="44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Análise da Avaliação Institucional</a:t>
            </a:r>
            <a:r>
              <a:rPr lang="pt-BR" alt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pt-BR" altLang="pt-BR" sz="5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Objetivo</a:t>
            </a:r>
            <a:endParaRPr lang="pt-BR" altLang="pt-BR" sz="54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11560" y="2996952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pt-BR" sz="2400" dirty="0"/>
              <a:t>Promover discussões, no âmbito das Unidades de Ensino e seus Departamentos, Institutos, Centros Especializados, Museus e Hospitais, a partir dos resultados gerados com a Avaliação Institucional USP 2010-2014, visando ao </a:t>
            </a:r>
            <a:r>
              <a:rPr lang="pt-BR" sz="2400" b="1" dirty="0"/>
              <a:t>aperfeiçoamento e operacionalização do processo</a:t>
            </a:r>
            <a:r>
              <a:rPr lang="pt-BR" sz="2400" dirty="0"/>
              <a:t>, bem como de </a:t>
            </a:r>
            <a:r>
              <a:rPr lang="pt-BR" sz="2400" b="1" dirty="0"/>
              <a:t>permitir ampla reflexão sobre os resultados da avaliação</a:t>
            </a:r>
            <a:r>
              <a:rPr lang="pt-BR" sz="2400" dirty="0"/>
              <a:t>, buscando o alcance de uma Universidade de qualidade e de excelência.</a:t>
            </a:r>
          </a:p>
        </p:txBody>
      </p:sp>
    </p:spTree>
    <p:extLst>
      <p:ext uri="{BB962C8B-B14F-4D97-AF65-F5344CB8AC3E}">
        <p14:creationId xmlns:p14="http://schemas.microsoft.com/office/powerpoint/2010/main" val="35624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959530"/>
            <a:ext cx="9144000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altLang="pt-BR" sz="44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Análise da Avaliação Institucional</a:t>
            </a:r>
            <a:r>
              <a:rPr lang="pt-BR" alt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pt-BR" altLang="pt-BR" sz="5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Etapas</a:t>
            </a:r>
            <a:endParaRPr lang="pt-BR" altLang="pt-BR" sz="54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62226" y="2636912"/>
            <a:ext cx="8358246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</a:t>
            </a:r>
            <a:r>
              <a:rPr lang="pt-BR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 1ª Etapa (Abril/Julho) – Reuniões nas Unidades USP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</a:t>
            </a: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 2ª </a:t>
            </a:r>
            <a:r>
              <a:rPr lang="pt-BR" sz="2800" b="1" dirty="0"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Etapa </a:t>
            </a: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(Agosto/Setembro) – </a:t>
            </a:r>
            <a:r>
              <a:rPr lang="pt-BR" sz="2800" b="1" dirty="0"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Reuniões </a:t>
            </a: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com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     Representantes das Unidades</a:t>
            </a:r>
            <a:endParaRPr lang="pt-BR" sz="2800" b="1" dirty="0">
              <a:ea typeface="Verdana" panose="020B0604030504040204" pitchFamily="34" charset="0"/>
              <a:cs typeface="Verdana" panose="020B0604030504040204" pitchFamily="34" charset="0"/>
              <a:sym typeface="Wingdings 3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</a:t>
            </a: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 3ª Etapa (Setembro) </a:t>
            </a:r>
            <a:r>
              <a:rPr lang="pt-BR" sz="2800" b="1" dirty="0"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– Reuniões </a:t>
            </a: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dos Dirigentes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 smtClean="0">
              <a:ea typeface="Verdana" panose="020B0604030504040204" pitchFamily="34" charset="0"/>
              <a:cs typeface="Verdana" panose="020B0604030504040204" pitchFamily="34" charset="0"/>
              <a:sym typeface="Wingdings 3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</a:t>
            </a: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 4ª </a:t>
            </a:r>
            <a:r>
              <a:rPr lang="pt-BR" sz="2800" b="1" dirty="0"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Etapa (Setembro) – </a:t>
            </a: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Encerramento do 4º Ciclo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    da Avaliação Institucional USP 2010-2014</a:t>
            </a:r>
            <a:endParaRPr lang="pt-BR" sz="2800" b="1" dirty="0">
              <a:ea typeface="Verdana" panose="020B0604030504040204" pitchFamily="34" charset="0"/>
              <a:cs typeface="Verdana" panose="020B0604030504040204" pitchFamily="34" charset="0"/>
              <a:sym typeface="Wingdings 3"/>
            </a:endParaRPr>
          </a:p>
        </p:txBody>
      </p:sp>
    </p:spTree>
    <p:extLst>
      <p:ext uri="{BB962C8B-B14F-4D97-AF65-F5344CB8AC3E}">
        <p14:creationId xmlns:p14="http://schemas.microsoft.com/office/powerpoint/2010/main" val="37892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95953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altLang="pt-BR" sz="44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Análise da Avaliação Institucional</a:t>
            </a:r>
            <a:r>
              <a:rPr lang="pt-BR" alt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62226" y="1988840"/>
            <a:ext cx="835824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</a:t>
            </a:r>
            <a:r>
              <a:rPr lang="pt-BR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 1ª Etapa – Reuniões nas Unidades USP</a:t>
            </a:r>
          </a:p>
        </p:txBody>
      </p:sp>
      <p:sp>
        <p:nvSpPr>
          <p:cNvPr id="2" name="Retângulo 1"/>
          <p:cNvSpPr/>
          <p:nvPr/>
        </p:nvSpPr>
        <p:spPr>
          <a:xfrm>
            <a:off x="827584" y="2852936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pt-BR" sz="2400" dirty="0"/>
              <a:t>Apresentação </a:t>
            </a:r>
            <a:r>
              <a:rPr lang="pt-BR" sz="2400" dirty="0" smtClean="0"/>
              <a:t>do </a:t>
            </a:r>
            <a:r>
              <a:rPr lang="pt-BR" sz="2400" dirty="0"/>
              <a:t>processo da avaliação e análise dos resultados</a:t>
            </a:r>
          </a:p>
          <a:p>
            <a:r>
              <a:rPr lang="pt-BR" sz="2400" dirty="0"/>
              <a:t> 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400" dirty="0"/>
              <a:t>Discussão geral dos resultados apresentados</a:t>
            </a:r>
          </a:p>
          <a:p>
            <a:r>
              <a:rPr lang="pt-BR" sz="2400" dirty="0"/>
              <a:t> 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400" dirty="0"/>
              <a:t>Orientações sobre o relatório a ser apresentado em até 30 dias após a reunião na unidade.</a:t>
            </a:r>
          </a:p>
          <a:p>
            <a:r>
              <a:rPr lang="pt-BR" sz="2400" dirty="0"/>
              <a:t> 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pt-BR" sz="2400" dirty="0"/>
              <a:t>Orientações para a 2ª etapa</a:t>
            </a:r>
          </a:p>
        </p:txBody>
      </p:sp>
    </p:spTree>
    <p:extLst>
      <p:ext uri="{BB962C8B-B14F-4D97-AF65-F5344CB8AC3E}">
        <p14:creationId xmlns:p14="http://schemas.microsoft.com/office/powerpoint/2010/main" val="4893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95953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altLang="pt-BR" sz="44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Análise da Avaliação Institucional</a:t>
            </a:r>
            <a:r>
              <a:rPr lang="pt-BR" alt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62226" y="1988840"/>
            <a:ext cx="835824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</a:t>
            </a:r>
            <a:r>
              <a:rPr lang="pt-BR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 2ª </a:t>
            </a: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Etapa – </a:t>
            </a:r>
            <a:r>
              <a:rPr lang="pt-BR" sz="2800" b="1" dirty="0"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Reuniões </a:t>
            </a: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com representantes das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     Unidades</a:t>
            </a:r>
            <a:endParaRPr lang="pt-BR" sz="2800" b="1" dirty="0">
              <a:ea typeface="Verdana" panose="020B0604030504040204" pitchFamily="34" charset="0"/>
              <a:cs typeface="Verdana" panose="020B0604030504040204" pitchFamily="34" charset="0"/>
              <a:sym typeface="Wingdings 3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3140968"/>
            <a:ext cx="8424936" cy="1938992"/>
          </a:xfrm>
          <a:prstGeom prst="rect">
            <a:avLst/>
          </a:prstGeom>
          <a:solidFill>
            <a:srgbClr val="FFFFCC"/>
          </a:solidFill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 smtClean="0"/>
              <a:t>Objetivo é buscar </a:t>
            </a:r>
            <a:r>
              <a:rPr lang="pt-BR" sz="2400" dirty="0"/>
              <a:t>indicadores de qualidade, identificar pontos críticos e propor ações para gestão das atividades na Unidade e na USP, fundamentado nos pareceres das Comissões de Assessores Externos e da Comissão de Assessores </a:t>
            </a:r>
            <a:r>
              <a:rPr lang="pt-BR" sz="2400" dirty="0" smtClean="0"/>
              <a:t>Seniores, com discussão da Comunidade USP. 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395536" y="5550331"/>
            <a:ext cx="8424936" cy="461665"/>
          </a:xfrm>
          <a:prstGeom prst="rect">
            <a:avLst/>
          </a:prstGeom>
          <a:solidFill>
            <a:srgbClr val="FFFFCC"/>
          </a:solidFill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 smtClean="0"/>
              <a:t>Indicar representante da Unidade para discussões (diretor/chefes)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886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692696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altLang="pt-BR" sz="44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Análise da Avaliação Institucional</a:t>
            </a:r>
            <a:r>
              <a:rPr lang="pt-BR" alt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971600" y="1412776"/>
            <a:ext cx="713411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</a:t>
            </a:r>
            <a:r>
              <a:rPr lang="pt-BR" sz="2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 Unidade preparar relatório contendo os itens abaixo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    (entregar até 30 dias após esta reunião)</a:t>
            </a:r>
            <a:endParaRPr lang="pt-BR" sz="2400" b="1" dirty="0">
              <a:ea typeface="Verdana" panose="020B0604030504040204" pitchFamily="34" charset="0"/>
              <a:cs typeface="Verdana" panose="020B0604030504040204" pitchFamily="34" charset="0"/>
              <a:sym typeface="Wingdings 3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4903" y="2132856"/>
            <a:ext cx="8963601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 smtClean="0">
                <a:solidFill>
                  <a:srgbClr val="FF0000"/>
                </a:solidFill>
              </a:rPr>
              <a:t>1) </a:t>
            </a:r>
            <a:r>
              <a:rPr lang="pt-BR" sz="2000" dirty="0" smtClean="0"/>
              <a:t>Síntese </a:t>
            </a:r>
            <a:r>
              <a:rPr lang="pt-BR" sz="2000" dirty="0"/>
              <a:t>da reunião na </a:t>
            </a:r>
            <a:r>
              <a:rPr lang="pt-BR" sz="2000" dirty="0" smtClean="0"/>
              <a:t>unidade</a:t>
            </a:r>
          </a:p>
          <a:p>
            <a:pPr lvl="0"/>
            <a:endParaRPr lang="pt-BR" sz="500" dirty="0"/>
          </a:p>
          <a:p>
            <a:pPr lvl="0"/>
            <a:r>
              <a:rPr lang="pt-BR" sz="2000" b="1" dirty="0" smtClean="0">
                <a:solidFill>
                  <a:srgbClr val="FF0000"/>
                </a:solidFill>
              </a:rPr>
              <a:t>2)</a:t>
            </a:r>
            <a:r>
              <a:rPr lang="pt-BR" sz="2000" dirty="0" smtClean="0"/>
              <a:t> Colaborações </a:t>
            </a:r>
            <a:r>
              <a:rPr lang="pt-BR" sz="2000" dirty="0"/>
              <a:t>para aperfeiçoar o processo da avaliação</a:t>
            </a:r>
            <a:r>
              <a:rPr lang="pt-BR" sz="2000" dirty="0" smtClean="0"/>
              <a:t>:</a:t>
            </a:r>
            <a:endParaRPr lang="pt-BR" sz="2000" dirty="0"/>
          </a:p>
          <a:p>
            <a:pPr lvl="0"/>
            <a:r>
              <a:rPr lang="pt-BR" sz="2000" dirty="0"/>
              <a:t> </a:t>
            </a:r>
            <a:r>
              <a:rPr lang="pt-BR" sz="2000" dirty="0" smtClean="0"/>
              <a:t>    </a:t>
            </a:r>
            <a:r>
              <a:rPr lang="pt-BR" sz="2000" b="1" dirty="0" smtClean="0"/>
              <a:t>-</a:t>
            </a:r>
            <a:r>
              <a:rPr lang="pt-BR" sz="2000" dirty="0" smtClean="0"/>
              <a:t> Apontem </a:t>
            </a:r>
            <a:r>
              <a:rPr lang="pt-BR" sz="2000" dirty="0"/>
              <a:t>questões do formulário de avaliação que permitiram gerar bons </a:t>
            </a:r>
            <a:r>
              <a:rPr lang="pt-BR" sz="2000" dirty="0" smtClean="0"/>
              <a:t> </a:t>
            </a:r>
          </a:p>
          <a:p>
            <a:pPr lvl="0"/>
            <a:r>
              <a:rPr lang="pt-BR" sz="2000" dirty="0"/>
              <a:t> </a:t>
            </a:r>
            <a:r>
              <a:rPr lang="pt-BR" sz="2000" dirty="0" smtClean="0"/>
              <a:t>      indicadores </a:t>
            </a:r>
            <a:r>
              <a:rPr lang="pt-BR" sz="2000" dirty="0"/>
              <a:t>de qualidade</a:t>
            </a:r>
          </a:p>
          <a:p>
            <a:pPr lvl="0"/>
            <a:r>
              <a:rPr lang="pt-BR" sz="2000" dirty="0" smtClean="0"/>
              <a:t>    </a:t>
            </a:r>
            <a:r>
              <a:rPr lang="pt-BR" sz="2000" b="1" dirty="0" smtClean="0"/>
              <a:t>-</a:t>
            </a:r>
            <a:r>
              <a:rPr lang="pt-BR" sz="2000" dirty="0" smtClean="0"/>
              <a:t> Apresentem </a:t>
            </a:r>
            <a:r>
              <a:rPr lang="pt-BR" sz="2000" dirty="0"/>
              <a:t>sugestões/críticas sobre a estrutura do formulário. No caso </a:t>
            </a:r>
            <a:r>
              <a:rPr lang="pt-BR" sz="2000" dirty="0" smtClean="0"/>
              <a:t>da</a:t>
            </a:r>
          </a:p>
          <a:p>
            <a:pPr lvl="0"/>
            <a:r>
              <a:rPr lang="pt-BR" sz="2000" dirty="0"/>
              <a:t> </a:t>
            </a:r>
            <a:r>
              <a:rPr lang="pt-BR" sz="2000" dirty="0" smtClean="0"/>
              <a:t>     autoavaliação</a:t>
            </a:r>
            <a:r>
              <a:rPr lang="pt-BR" sz="2000" dirty="0"/>
              <a:t>, atentar para os tópicos abordados, a sequência das questões, </a:t>
            </a:r>
            <a:endParaRPr lang="pt-BR" sz="2000" dirty="0" smtClean="0"/>
          </a:p>
          <a:p>
            <a:pPr lvl="0"/>
            <a:r>
              <a:rPr lang="pt-BR" sz="2000" dirty="0"/>
              <a:t> </a:t>
            </a:r>
            <a:r>
              <a:rPr lang="pt-BR" sz="2000" dirty="0" smtClean="0"/>
              <a:t>     abrangência</a:t>
            </a:r>
            <a:r>
              <a:rPr lang="pt-BR" sz="2000" dirty="0"/>
              <a:t>, extensão, quantidade de informações solicitadas (restritas a 3 </a:t>
            </a:r>
            <a:r>
              <a:rPr lang="pt-BR" sz="2000" dirty="0" smtClean="0"/>
              <a:t>mil</a:t>
            </a:r>
          </a:p>
          <a:p>
            <a:pPr lvl="0"/>
            <a:r>
              <a:rPr lang="pt-BR" sz="2000" dirty="0"/>
              <a:t> </a:t>
            </a:r>
            <a:r>
              <a:rPr lang="pt-BR" sz="2000" dirty="0" smtClean="0"/>
              <a:t>     caracteres </a:t>
            </a:r>
            <a:r>
              <a:rPr lang="pt-BR" sz="2000" dirty="0"/>
              <a:t>por questão), etc.</a:t>
            </a:r>
          </a:p>
          <a:p>
            <a:pPr lvl="0"/>
            <a:r>
              <a:rPr lang="pt-BR" sz="2000" dirty="0" smtClean="0"/>
              <a:t>    </a:t>
            </a:r>
            <a:r>
              <a:rPr lang="pt-BR" sz="2000" b="1" dirty="0" smtClean="0"/>
              <a:t>-</a:t>
            </a:r>
            <a:r>
              <a:rPr lang="pt-BR" sz="2000" dirty="0" smtClean="0"/>
              <a:t> Apresentem </a:t>
            </a:r>
            <a:r>
              <a:rPr lang="pt-BR" sz="2000" dirty="0"/>
              <a:t>sugestões/críticas sobre o Processo da Avaliação Institucional </a:t>
            </a:r>
            <a:endParaRPr lang="pt-BR" sz="2000" dirty="0" smtClean="0"/>
          </a:p>
          <a:p>
            <a:pPr lvl="0"/>
            <a:r>
              <a:rPr lang="pt-BR" sz="2000" dirty="0"/>
              <a:t> </a:t>
            </a:r>
            <a:r>
              <a:rPr lang="pt-BR" sz="2000" dirty="0" smtClean="0"/>
              <a:t>     (</a:t>
            </a:r>
            <a:r>
              <a:rPr lang="pt-BR" sz="2000" dirty="0"/>
              <a:t>preenchimento dos formulários, prazos, composição das Comissões, visita da </a:t>
            </a:r>
            <a:endParaRPr lang="pt-BR" sz="2000" dirty="0" smtClean="0"/>
          </a:p>
          <a:p>
            <a:pPr lvl="0"/>
            <a:r>
              <a:rPr lang="pt-BR" sz="2000" dirty="0"/>
              <a:t> </a:t>
            </a:r>
            <a:r>
              <a:rPr lang="pt-BR" sz="2000" dirty="0" smtClean="0"/>
              <a:t>     Comissão </a:t>
            </a:r>
            <a:r>
              <a:rPr lang="pt-BR" sz="2000" dirty="0"/>
              <a:t>de Assessores Externos, e o trabalho da Comissão de Assessores </a:t>
            </a:r>
            <a:endParaRPr lang="pt-BR" sz="2000" dirty="0" smtClean="0"/>
          </a:p>
          <a:p>
            <a:pPr lvl="0"/>
            <a:r>
              <a:rPr lang="pt-BR" sz="2000" dirty="0"/>
              <a:t> </a:t>
            </a:r>
            <a:r>
              <a:rPr lang="pt-BR" sz="2000" dirty="0" smtClean="0"/>
              <a:t>     Seniores).</a:t>
            </a:r>
          </a:p>
          <a:p>
            <a:pPr lvl="0"/>
            <a:endParaRPr lang="pt-BR" sz="500" dirty="0"/>
          </a:p>
          <a:p>
            <a:pPr lvl="0"/>
            <a:r>
              <a:rPr lang="pt-BR" sz="2000" b="1" dirty="0" smtClean="0">
                <a:solidFill>
                  <a:srgbClr val="FF0000"/>
                </a:solidFill>
              </a:rPr>
              <a:t>3) </a:t>
            </a:r>
            <a:r>
              <a:rPr lang="pt-BR" sz="2000" dirty="0" smtClean="0"/>
              <a:t>Indicações </a:t>
            </a:r>
            <a:r>
              <a:rPr lang="pt-BR" sz="2000" dirty="0"/>
              <a:t>de ações proativas que mereceram destaques das Comissões</a:t>
            </a:r>
            <a:r>
              <a:rPr lang="pt-BR" sz="2000" dirty="0" smtClean="0"/>
              <a:t>.</a:t>
            </a:r>
          </a:p>
          <a:p>
            <a:pPr lvl="0"/>
            <a:endParaRPr lang="pt-BR" sz="500" dirty="0" smtClean="0"/>
          </a:p>
          <a:p>
            <a:pPr lvl="0"/>
            <a:r>
              <a:rPr lang="pt-BR" sz="2000" b="1" dirty="0" smtClean="0">
                <a:solidFill>
                  <a:srgbClr val="FF0000"/>
                </a:solidFill>
              </a:rPr>
              <a:t>4)</a:t>
            </a:r>
            <a:r>
              <a:rPr lang="pt-BR" sz="2000" dirty="0" smtClean="0"/>
              <a:t> Indicações </a:t>
            </a:r>
            <a:r>
              <a:rPr lang="pt-BR" sz="2000" dirty="0"/>
              <a:t>dos pontos críticos e sugestões de ações para gestão da Unidade e USP.</a:t>
            </a:r>
          </a:p>
        </p:txBody>
      </p:sp>
    </p:spTree>
    <p:extLst>
      <p:ext uri="{BB962C8B-B14F-4D97-AF65-F5344CB8AC3E}">
        <p14:creationId xmlns:p14="http://schemas.microsoft.com/office/powerpoint/2010/main" val="27711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764704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altLang="pt-BR" sz="44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Análise da Avaliação Institucional</a:t>
            </a:r>
            <a:r>
              <a:rPr lang="pt-BR" alt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20967" y="1628800"/>
            <a:ext cx="737942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</a:t>
            </a:r>
            <a:r>
              <a:rPr lang="pt-BR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 2ª </a:t>
            </a: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Etapa – </a:t>
            </a:r>
            <a:r>
              <a:rPr lang="pt-BR" sz="2800" b="1" dirty="0"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Reuniões </a:t>
            </a: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nos diferentes Campi USP</a:t>
            </a:r>
            <a:endParaRPr lang="pt-BR" sz="2800" b="1" dirty="0">
              <a:ea typeface="Verdana" panose="020B0604030504040204" pitchFamily="34" charset="0"/>
              <a:cs typeface="Verdana" panose="020B0604030504040204" pitchFamily="34" charset="0"/>
              <a:sym typeface="Wingdings 3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7544" y="2430755"/>
            <a:ext cx="828092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u="sng" dirty="0"/>
              <a:t>Campus de Ribeirão Preto</a:t>
            </a:r>
            <a:endParaRPr lang="pt-BR" sz="2400" u="sng" dirty="0"/>
          </a:p>
          <a:p>
            <a:r>
              <a:rPr lang="pt-BR" sz="2400" dirty="0"/>
              <a:t>Profa. Maria Vitória Lopes Badra </a:t>
            </a:r>
            <a:r>
              <a:rPr lang="pt-BR" sz="2400" dirty="0" err="1"/>
              <a:t>Bentley</a:t>
            </a:r>
            <a:r>
              <a:rPr lang="pt-BR" sz="2400" dirty="0"/>
              <a:t> (FCFRP)</a:t>
            </a:r>
          </a:p>
          <a:p>
            <a:r>
              <a:rPr lang="pt-BR" sz="2400" dirty="0"/>
              <a:t>Profa. Silvana </a:t>
            </a:r>
            <a:r>
              <a:rPr lang="pt-BR" sz="2400" dirty="0" err="1"/>
              <a:t>Mishima</a:t>
            </a:r>
            <a:r>
              <a:rPr lang="pt-BR" sz="2400" dirty="0"/>
              <a:t> (EERP</a:t>
            </a:r>
            <a:r>
              <a:rPr lang="pt-BR" sz="2400" dirty="0" smtClean="0"/>
              <a:t>)</a:t>
            </a:r>
          </a:p>
          <a:p>
            <a:endParaRPr lang="pt-BR" sz="800" dirty="0"/>
          </a:p>
          <a:p>
            <a:pPr lvl="0"/>
            <a:r>
              <a:rPr lang="pt-BR" sz="2400" b="1" u="sng" dirty="0"/>
              <a:t>Campus de São Carlos + Campus de Bauru</a:t>
            </a:r>
            <a:endParaRPr lang="pt-BR" sz="2400" u="sng" dirty="0"/>
          </a:p>
          <a:p>
            <a:r>
              <a:rPr lang="pt-BR" sz="2400" dirty="0"/>
              <a:t>Prof. Tito José </a:t>
            </a:r>
            <a:r>
              <a:rPr lang="pt-BR" sz="2400" dirty="0" err="1"/>
              <a:t>Bonagamba</a:t>
            </a:r>
            <a:r>
              <a:rPr lang="pt-BR" sz="2400" dirty="0"/>
              <a:t> (IFSC)</a:t>
            </a:r>
          </a:p>
          <a:p>
            <a:r>
              <a:rPr lang="pt-BR" sz="2400" dirty="0"/>
              <a:t>Profa. Maria A. A. Moreira Machado (FOB</a:t>
            </a:r>
            <a:r>
              <a:rPr lang="pt-BR" sz="2400" dirty="0" smtClean="0"/>
              <a:t>)</a:t>
            </a:r>
          </a:p>
          <a:p>
            <a:endParaRPr lang="pt-BR" sz="800" dirty="0"/>
          </a:p>
          <a:p>
            <a:pPr lvl="0"/>
            <a:r>
              <a:rPr lang="pt-BR" sz="2400" b="1" u="sng" dirty="0"/>
              <a:t>Campus Luiz de Queiroz + Campus de Pirassununga (Piracicaba</a:t>
            </a:r>
            <a:r>
              <a:rPr lang="pt-BR" sz="2400" u="sng" dirty="0"/>
              <a:t>)</a:t>
            </a:r>
          </a:p>
          <a:p>
            <a:r>
              <a:rPr lang="pt-BR" sz="2400" dirty="0"/>
              <a:t>Prof. Luiz Gustavo </a:t>
            </a:r>
            <a:r>
              <a:rPr lang="pt-BR" sz="2400" dirty="0" err="1"/>
              <a:t>Nussio</a:t>
            </a:r>
            <a:r>
              <a:rPr lang="pt-BR" sz="2400" dirty="0"/>
              <a:t> (ESALQ) </a:t>
            </a:r>
          </a:p>
          <a:p>
            <a:r>
              <a:rPr lang="pt-BR" sz="2400" dirty="0"/>
              <a:t>Prof. Paulo José do Amaral Sobral (FZEA</a:t>
            </a:r>
            <a:r>
              <a:rPr lang="pt-BR" sz="2400" dirty="0" smtClean="0"/>
              <a:t>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524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764704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altLang="pt-BR" sz="44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Análise da Avaliação Institucional</a:t>
            </a:r>
            <a:r>
              <a:rPr lang="pt-BR" altLang="pt-B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 </a:t>
            </a: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755576" y="1556792"/>
            <a:ext cx="752344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/>
              </a:rPr>
              <a:t></a:t>
            </a:r>
            <a:r>
              <a:rPr lang="pt-BR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 2ª </a:t>
            </a: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Etapa – </a:t>
            </a:r>
            <a:r>
              <a:rPr lang="pt-BR" sz="2800" b="1" dirty="0"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Reuniões </a:t>
            </a: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 3"/>
              </a:rPr>
              <a:t>nos diferentes Campi USP</a:t>
            </a:r>
            <a:endParaRPr lang="pt-BR" sz="2800" b="1" dirty="0">
              <a:ea typeface="Verdana" panose="020B0604030504040204" pitchFamily="34" charset="0"/>
              <a:cs typeface="Verdana" panose="020B0604030504040204" pitchFamily="34" charset="0"/>
              <a:sym typeface="Wingdings 3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2196147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u="sng" dirty="0" smtClean="0"/>
              <a:t>Quadrilátero </a:t>
            </a:r>
            <a:r>
              <a:rPr lang="pt-BR" sz="2400" b="1" u="sng" dirty="0"/>
              <a:t>da Saúde + FD</a:t>
            </a:r>
            <a:endParaRPr lang="pt-BR" sz="2400" u="sng" dirty="0"/>
          </a:p>
          <a:p>
            <a:r>
              <a:rPr lang="pt-BR" sz="2400" dirty="0"/>
              <a:t>Prof. Aluísio Augusto </a:t>
            </a:r>
            <a:r>
              <a:rPr lang="pt-BR" sz="2400" dirty="0" err="1"/>
              <a:t>Cotrin</a:t>
            </a:r>
            <a:r>
              <a:rPr lang="pt-BR" sz="2400" dirty="0"/>
              <a:t> Segurado (FM)</a:t>
            </a:r>
          </a:p>
          <a:p>
            <a:r>
              <a:rPr lang="pt-BR" sz="2400" dirty="0"/>
              <a:t>Profa. Wanda Maria </a:t>
            </a:r>
            <a:r>
              <a:rPr lang="pt-BR" sz="2400" dirty="0" err="1"/>
              <a:t>Risso</a:t>
            </a:r>
            <a:r>
              <a:rPr lang="pt-BR" sz="2400" dirty="0"/>
              <a:t> </a:t>
            </a:r>
            <a:r>
              <a:rPr lang="pt-BR" sz="2400" dirty="0" err="1"/>
              <a:t>Günther</a:t>
            </a:r>
            <a:r>
              <a:rPr lang="pt-BR" sz="2400" dirty="0"/>
              <a:t> (FSP</a:t>
            </a:r>
            <a:r>
              <a:rPr lang="pt-BR" sz="2400" dirty="0" smtClean="0"/>
              <a:t>)</a:t>
            </a:r>
          </a:p>
          <a:p>
            <a:endParaRPr lang="pt-BR" sz="800" dirty="0" smtClean="0"/>
          </a:p>
          <a:p>
            <a:pPr lvl="0"/>
            <a:r>
              <a:rPr lang="pt-BR" sz="2400" b="1" u="sng" dirty="0"/>
              <a:t>Campus Butantã (1)</a:t>
            </a:r>
            <a:r>
              <a:rPr lang="pt-BR" sz="2400" b="1" dirty="0"/>
              <a:t>:</a:t>
            </a:r>
            <a:r>
              <a:rPr lang="pt-BR" sz="2400" dirty="0"/>
              <a:t> EACH, ECA, IP, FE, FEA, FFLCH, IEA, IEB, IRI, MAC, MAE, MP e MZ, EEL, EP e FAU.</a:t>
            </a:r>
          </a:p>
          <a:p>
            <a:r>
              <a:rPr lang="pt-BR" sz="2400" dirty="0"/>
              <a:t>Prof. Marcelo Cândido da Silva (FFLCH)</a:t>
            </a:r>
          </a:p>
          <a:p>
            <a:r>
              <a:rPr lang="pt-BR" sz="2400" dirty="0"/>
              <a:t>Profa. Maria Cristina Motta de Toledo (EACH</a:t>
            </a:r>
            <a:r>
              <a:rPr lang="pt-BR" sz="2400" dirty="0" smtClean="0"/>
              <a:t>)</a:t>
            </a:r>
          </a:p>
          <a:p>
            <a:endParaRPr lang="pt-BR" sz="800" dirty="0"/>
          </a:p>
          <a:p>
            <a:pPr lvl="0"/>
            <a:r>
              <a:rPr lang="pt-BR" sz="2400" b="1" u="sng" dirty="0"/>
              <a:t>Campus Butantã (2)</a:t>
            </a:r>
            <a:r>
              <a:rPr lang="pt-BR" sz="2400" b="1" dirty="0"/>
              <a:t>:</a:t>
            </a:r>
            <a:r>
              <a:rPr lang="pt-BR" sz="2400" dirty="0"/>
              <a:t> </a:t>
            </a:r>
            <a:r>
              <a:rPr lang="pt-BR" sz="2400" dirty="0" err="1"/>
              <a:t>CeBiMar</a:t>
            </a:r>
            <a:r>
              <a:rPr lang="pt-BR" sz="2400" dirty="0"/>
              <a:t>, FMVZ, FO, ICB, HU, EEFE, IAG, IB, IEE, IF, IGC, IME, IO, IQ e FCF.</a:t>
            </a:r>
          </a:p>
          <a:p>
            <a:r>
              <a:rPr lang="pt-BR" sz="2400" dirty="0"/>
              <a:t>Profa. Júlia Maria </a:t>
            </a:r>
            <a:r>
              <a:rPr lang="pt-BR" sz="2400" dirty="0" err="1"/>
              <a:t>Matera</a:t>
            </a:r>
            <a:r>
              <a:rPr lang="pt-BR" sz="2400" dirty="0"/>
              <a:t> (FMVZ)</a:t>
            </a:r>
          </a:p>
          <a:p>
            <a:r>
              <a:rPr lang="pt-BR" sz="2400" dirty="0"/>
              <a:t>Prof. </a:t>
            </a:r>
            <a:r>
              <a:rPr lang="pt-BR" sz="2400" dirty="0" err="1"/>
              <a:t>Valmor</a:t>
            </a:r>
            <a:r>
              <a:rPr lang="pt-BR" sz="2400" dirty="0"/>
              <a:t> Alberto Augusto </a:t>
            </a:r>
            <a:r>
              <a:rPr lang="pt-BR" sz="2400" dirty="0" err="1"/>
              <a:t>Tricoli</a:t>
            </a:r>
            <a:r>
              <a:rPr lang="pt-BR" sz="2400" dirty="0"/>
              <a:t> (EEFE</a:t>
            </a:r>
            <a:r>
              <a:rPr lang="pt-BR" sz="2400" dirty="0" smtClean="0"/>
              <a:t>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729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785794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48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Agradecimentos</a:t>
            </a:r>
            <a:endParaRPr lang="pt-BR" altLang="pt-BR" sz="48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72612" y="1907535"/>
            <a:ext cx="8175852" cy="41857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55600" lvl="1" indent="-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Dirigentes (diretores, chefes de departamentos,</a:t>
            </a:r>
          </a:p>
          <a:p>
            <a:pPr marL="355600" lvl="1" indent="-355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    presidentes de comissões, professores, assistentes, e todo pessoal técnico das Unidades)</a:t>
            </a:r>
            <a:endParaRPr lang="pt-BR" sz="2800" b="1" dirty="0">
              <a:latin typeface="+mn-lt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>
              <a:latin typeface="+mn-lt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55600" lvl="1" indent="-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Comissões de Assessores Externos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indent="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Comissão de Assessores Seniores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indent="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Técnicos do STI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indent="355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Técnicos do Depto. Financeiro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 smtClean="0"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78579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40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Comissão Permanente de Avaliação</a:t>
            </a:r>
            <a:endParaRPr lang="pt-BR" altLang="pt-BR" sz="40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195736" y="1555514"/>
            <a:ext cx="5715040" cy="50167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Presidente: Prof. </a:t>
            </a:r>
            <a:r>
              <a:rPr lang="pt-BR" sz="20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Vahan</a:t>
            </a:r>
            <a:r>
              <a:rPr lang="pt-BR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pt-BR" sz="20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Apopyan</a:t>
            </a:r>
            <a:endParaRPr lang="pt-BR" sz="20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Vice-Presidente: </a:t>
            </a:r>
            <a:r>
              <a:rPr lang="pt-BR" sz="20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Profa</a:t>
            </a:r>
            <a:r>
              <a:rPr lang="pt-BR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. Sonia T. S. </a:t>
            </a:r>
            <a:r>
              <a:rPr lang="pt-BR" sz="20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Penin</a:t>
            </a:r>
            <a:r>
              <a:rPr lang="pt-BR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(FE)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Prof. Álvaro De </a:t>
            </a:r>
            <a:r>
              <a:rPr lang="pt-BR" sz="20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Vita</a:t>
            </a:r>
            <a:r>
              <a:rPr lang="pt-BR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(FFLCH)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Profa</a:t>
            </a:r>
            <a:r>
              <a:rPr lang="pt-BR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. Emma </a:t>
            </a:r>
            <a:r>
              <a:rPr lang="pt-BR" sz="20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Otta</a:t>
            </a:r>
            <a:r>
              <a:rPr lang="pt-BR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(IP)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Prof. Fernando L. M. </a:t>
            </a:r>
            <a:r>
              <a:rPr lang="pt-BR" sz="20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Mantelatto</a:t>
            </a:r>
            <a:r>
              <a:rPr lang="pt-BR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(FFCLRP)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Prof. Geraldo Garcia Duarte (FMRP)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Prof. José Alberto </a:t>
            </a:r>
            <a:r>
              <a:rPr lang="pt-BR" sz="20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Cuminato</a:t>
            </a:r>
            <a:r>
              <a:rPr lang="pt-BR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(ICMC)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Prof. Marco </a:t>
            </a:r>
            <a:r>
              <a:rPr lang="pt-BR" sz="20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Antoniop</a:t>
            </a:r>
            <a:r>
              <a:rPr lang="pt-BR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pt-BR" sz="20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Saidel</a:t>
            </a:r>
            <a:r>
              <a:rPr lang="pt-BR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(EP)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Prof. Rodney Garcia Rocha (FO)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Prof. Rui </a:t>
            </a:r>
            <a:r>
              <a:rPr lang="pt-BR" sz="20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Curi</a:t>
            </a:r>
            <a:r>
              <a:rPr lang="pt-BR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(ICB)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Apoio Técnico: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err="1" smtClean="0">
                <a:latin typeface="+mn-lt"/>
              </a:rPr>
              <a:t>Profa</a:t>
            </a:r>
            <a:r>
              <a:rPr lang="pt-BR" sz="2000" dirty="0" smtClean="0">
                <a:latin typeface="+mn-lt"/>
              </a:rPr>
              <a:t>. </a:t>
            </a:r>
            <a:r>
              <a:rPr lang="pt-BR" sz="2000" dirty="0" err="1" smtClean="0">
                <a:latin typeface="+mn-lt"/>
              </a:rPr>
              <a:t>Eucia</a:t>
            </a:r>
            <a:r>
              <a:rPr lang="pt-BR" sz="2000" dirty="0" smtClean="0">
                <a:latin typeface="+mn-lt"/>
              </a:rPr>
              <a:t> Beatriz Lopes </a:t>
            </a:r>
            <a:r>
              <a:rPr lang="pt-BR" sz="2000" dirty="0" err="1" smtClean="0">
                <a:latin typeface="+mn-lt"/>
              </a:rPr>
              <a:t>Petean</a:t>
            </a:r>
            <a:r>
              <a:rPr lang="pt-BR" sz="2000" dirty="0" smtClean="0">
                <a:latin typeface="+mn-lt"/>
              </a:rPr>
              <a:t> (FFCLRP)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Prof. Pedro V. Oliveira (IQ)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Secretaria: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Cláudia R. Pires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Edna M. </a:t>
            </a:r>
            <a:r>
              <a:rPr lang="pt-BR" sz="2000" dirty="0" err="1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Brazolin</a:t>
            </a:r>
            <a:endParaRPr lang="pt-BR" sz="2000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877649"/>
            <a:ext cx="9144000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altLang="pt-BR" sz="54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Avaliação Institucional USP</a:t>
            </a:r>
            <a:endParaRPr lang="pt-BR" altLang="pt-B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FF">
                      <a:shade val="30000"/>
                      <a:satMod val="115000"/>
                    </a:srgbClr>
                  </a:gs>
                  <a:gs pos="50000">
                    <a:srgbClr val="0000FF">
                      <a:shade val="67500"/>
                      <a:satMod val="115000"/>
                    </a:srgbClr>
                  </a:gs>
                  <a:gs pos="100000">
                    <a:srgbClr val="0000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pt-BR" altLang="pt-BR" sz="5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2010-2014</a:t>
            </a:r>
            <a:endParaRPr lang="pt-BR" altLang="pt-BR" sz="54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343560" y="2831445"/>
            <a:ext cx="510064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800" b="1" dirty="0" smtClean="0"/>
              <a:t>PREMISSAS e CARACTERÍSTICAS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pt-BR" sz="2400" dirty="0" smtClean="0"/>
              <a:t>	</a:t>
            </a:r>
            <a:r>
              <a:rPr lang="pt-BR" sz="2400" b="1" dirty="0" smtClean="0">
                <a:solidFill>
                  <a:srgbClr val="FF0000"/>
                </a:solidFill>
                <a:sym typeface="Wingdings 2"/>
              </a:rPr>
              <a:t> </a:t>
            </a:r>
            <a:r>
              <a:rPr lang="pt-BR" sz="2400" dirty="0" smtClean="0"/>
              <a:t>Participação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pt-BR" sz="2400" dirty="0" smtClean="0"/>
              <a:t>	</a:t>
            </a:r>
            <a:r>
              <a:rPr lang="pt-BR" sz="2400" b="1" dirty="0" smtClean="0">
                <a:solidFill>
                  <a:srgbClr val="FF0000"/>
                </a:solidFill>
                <a:sym typeface="Wingdings 2"/>
              </a:rPr>
              <a:t> </a:t>
            </a:r>
            <a:r>
              <a:rPr lang="pt-BR" sz="2400" dirty="0" smtClean="0"/>
              <a:t>Olhar externo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pt-BR" sz="2400" b="1" dirty="0" smtClean="0">
                <a:solidFill>
                  <a:srgbClr val="FF0000"/>
                </a:solidFill>
                <a:sym typeface="Wingdings 2"/>
              </a:rPr>
              <a:t>	 </a:t>
            </a:r>
            <a:r>
              <a:rPr lang="pt-BR" sz="2400" dirty="0" smtClean="0"/>
              <a:t>Integração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pt-BR" sz="2400" b="1" dirty="0" smtClean="0">
                <a:solidFill>
                  <a:srgbClr val="FF0000"/>
                </a:solidFill>
                <a:sym typeface="Wingdings 2"/>
              </a:rPr>
              <a:t>	 </a:t>
            </a:r>
            <a:r>
              <a:rPr lang="pt-BR" sz="2400" dirty="0" smtClean="0"/>
              <a:t>Aplicação dos resultados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pt-BR" sz="2400" b="1" dirty="0" smtClean="0">
                <a:solidFill>
                  <a:srgbClr val="FF0000"/>
                </a:solidFill>
                <a:sym typeface="Wingdings 2"/>
              </a:rPr>
              <a:t>	 </a:t>
            </a:r>
            <a:r>
              <a:rPr lang="pt-BR" sz="2400" dirty="0" smtClean="0"/>
              <a:t>Compromisso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877649"/>
            <a:ext cx="9144000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altLang="pt-BR" sz="54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Avaliação Institucional USP</a:t>
            </a:r>
            <a:endParaRPr lang="pt-BR" altLang="pt-B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FF">
                      <a:shade val="30000"/>
                      <a:satMod val="115000"/>
                    </a:srgbClr>
                  </a:gs>
                  <a:gs pos="50000">
                    <a:srgbClr val="0000FF">
                      <a:shade val="67500"/>
                      <a:satMod val="115000"/>
                    </a:srgbClr>
                  </a:gs>
                  <a:gs pos="100000">
                    <a:srgbClr val="0000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pt-BR" altLang="pt-BR" sz="5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2010-2014</a:t>
            </a:r>
            <a:endParaRPr lang="pt-BR" altLang="pt-BR" sz="54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42910" y="2534701"/>
            <a:ext cx="792961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800" b="1" dirty="0" smtClean="0"/>
              <a:t>PRINCÍPIOS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pt-BR" sz="2400" b="1" dirty="0" smtClean="0">
                <a:solidFill>
                  <a:srgbClr val="FF0000"/>
                </a:solidFill>
                <a:sym typeface="Wingdings 2"/>
              </a:rPr>
              <a:t>	 </a:t>
            </a:r>
            <a:r>
              <a:rPr lang="pt-BR" sz="2400" dirty="0" smtClean="0">
                <a:sym typeface="Wingdings 2"/>
              </a:rPr>
              <a:t>Automatização do processo</a:t>
            </a:r>
            <a:endParaRPr lang="pt-BR" sz="2400" dirty="0" smtClean="0"/>
          </a:p>
          <a:p>
            <a:pPr marL="285750" indent="-285750">
              <a:lnSpc>
                <a:spcPct val="150000"/>
              </a:lnSpc>
              <a:defRPr/>
            </a:pPr>
            <a:r>
              <a:rPr lang="pt-BR" sz="2400" b="1" dirty="0" smtClean="0">
                <a:solidFill>
                  <a:srgbClr val="FF0000"/>
                </a:solidFill>
                <a:sym typeface="Wingdings 2"/>
              </a:rPr>
              <a:t>	 </a:t>
            </a:r>
            <a:r>
              <a:rPr lang="pt-BR" sz="2400" dirty="0" smtClean="0"/>
              <a:t>Manutenção da estrutura básica central adotada nos 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pt-BR" sz="2400" dirty="0" smtClean="0"/>
              <a:t>        ciclos anteriores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pt-BR" sz="2400" b="1" dirty="0" smtClean="0">
                <a:solidFill>
                  <a:srgbClr val="FF0000"/>
                </a:solidFill>
                <a:sym typeface="Wingdings 2"/>
              </a:rPr>
              <a:t>	 </a:t>
            </a:r>
            <a:r>
              <a:rPr lang="pt-BR" sz="2400" dirty="0" smtClean="0"/>
              <a:t>Incorporação das necessidades da CERT, CCAD, AUCANI e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pt-BR" sz="2400" dirty="0" smtClean="0"/>
              <a:t>        Pró-Reitorias</a:t>
            </a:r>
          </a:p>
          <a:p>
            <a:pPr marL="285750" indent="-285750">
              <a:lnSpc>
                <a:spcPct val="150000"/>
              </a:lnSpc>
              <a:defRPr/>
            </a:pPr>
            <a:r>
              <a:rPr lang="pt-BR" sz="2400" b="1" dirty="0" smtClean="0">
                <a:solidFill>
                  <a:srgbClr val="FF0000"/>
                </a:solidFill>
                <a:sym typeface="Wingdings 2"/>
              </a:rPr>
              <a:t>	 </a:t>
            </a:r>
            <a:r>
              <a:rPr lang="pt-BR" sz="2400" dirty="0" smtClean="0"/>
              <a:t>Análise dos resultados coordenada pela CPA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930493"/>
            <a:ext cx="9144000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altLang="pt-BR" sz="44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Relatório do 4º Ciclo da Avaliação Institucional USP 2010-2014</a:t>
            </a:r>
            <a:endParaRPr lang="pt-BR" altLang="pt-BR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FF">
                      <a:shade val="30000"/>
                      <a:satMod val="115000"/>
                    </a:srgbClr>
                  </a:gs>
                  <a:gs pos="50000">
                    <a:srgbClr val="0000FF">
                      <a:shade val="67500"/>
                      <a:satMod val="115000"/>
                    </a:srgbClr>
                  </a:gs>
                  <a:gs pos="100000">
                    <a:srgbClr val="0000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pt-BR" altLang="pt-BR" sz="54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Divulgação</a:t>
            </a:r>
            <a:endParaRPr lang="pt-BR" altLang="pt-BR" sz="54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39552" y="407707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u="sng" dirty="0" smtClean="0">
                <a:hlinkClick r:id="rId3"/>
              </a:rPr>
              <a:t>http</a:t>
            </a:r>
            <a:r>
              <a:rPr lang="pt-BR" sz="2400" u="sng" dirty="0">
                <a:hlinkClick r:id="rId3"/>
              </a:rPr>
              <a:t>://</a:t>
            </a:r>
            <a:r>
              <a:rPr lang="pt-BR" sz="2400" u="sng" dirty="0" smtClean="0">
                <a:hlinkClick r:id="rId3"/>
              </a:rPr>
              <a:t>gvr.uspdigital.usp.br/cpa</a:t>
            </a:r>
            <a:endParaRPr lang="pt-BR" sz="2400" u="sng" dirty="0" smtClean="0"/>
          </a:p>
          <a:p>
            <a:pPr lvl="0"/>
            <a:endParaRPr lang="pt-BR" sz="2400" u="sng" dirty="0"/>
          </a:p>
          <a:p>
            <a:pPr lvl="0"/>
            <a:r>
              <a:rPr lang="pt-BR" sz="2400" u="sng" dirty="0" smtClean="0">
                <a:hlinkClick r:id="rId4"/>
              </a:rPr>
              <a:t>http</a:t>
            </a:r>
            <a:r>
              <a:rPr lang="pt-BR" sz="2400" u="sng" dirty="0">
                <a:hlinkClick r:id="rId4"/>
              </a:rPr>
              <a:t>://</a:t>
            </a:r>
            <a:r>
              <a:rPr lang="pt-BR" sz="2400" u="sng" dirty="0" smtClean="0">
                <a:hlinkClick r:id="rId4"/>
              </a:rPr>
              <a:t>www.usp.br/gvr/cpa-comissao-permanente-de-avaliacao</a:t>
            </a:r>
            <a:endParaRPr lang="pt-BR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28993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69120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2800" b="1" dirty="0" smtClean="0">
                <a:latin typeface="+mn-lt"/>
                <a:cs typeface="Tahoma" pitchFamily="34" charset="0"/>
              </a:rPr>
              <a:t>https://gvr.uspdigital.usp.br/cpa/default.aspx</a:t>
            </a:r>
            <a:endParaRPr lang="pt-BR" altLang="pt-BR" sz="2800" b="1" dirty="0"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 l="-4167"/>
          <a:stretch>
            <a:fillRect/>
          </a:stretch>
        </p:blipFill>
        <p:spPr bwMode="auto">
          <a:xfrm>
            <a:off x="-288000" y="1198846"/>
            <a:ext cx="9432000" cy="565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642918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2600" b="1" dirty="0" smtClean="0">
                <a:latin typeface="+mn-lt"/>
                <a:cs typeface="Tahoma" pitchFamily="34" charset="0"/>
              </a:rPr>
              <a:t>https://uspdigital.usp.br/wsusuario/</a:t>
            </a:r>
            <a:endParaRPr lang="pt-BR" altLang="pt-BR" sz="2600" b="1" dirty="0"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 t="2797"/>
          <a:stretch>
            <a:fillRect/>
          </a:stretch>
        </p:blipFill>
        <p:spPr bwMode="auto">
          <a:xfrm>
            <a:off x="-32" y="1071546"/>
            <a:ext cx="91080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Conector de seta reta 2"/>
          <p:cNvCxnSpPr/>
          <p:nvPr/>
        </p:nvCxnSpPr>
        <p:spPr>
          <a:xfrm flipH="1">
            <a:off x="7524328" y="4509120"/>
            <a:ext cx="1224136" cy="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-887" y="785794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altLang="pt-BR" sz="4800" b="1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rgbClr val="0000FF">
                        <a:shade val="30000"/>
                        <a:satMod val="115000"/>
                      </a:srgbClr>
                    </a:gs>
                    <a:gs pos="50000">
                      <a:srgbClr val="0000FF">
                        <a:shade val="67500"/>
                        <a:satMod val="115000"/>
                      </a:srgbClr>
                    </a:gs>
                    <a:gs pos="100000">
                      <a:srgbClr val="0000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4º Ciclo da Avaliação Institucional USP </a:t>
            </a:r>
            <a:r>
              <a:rPr lang="pt-BR" altLang="pt-BR" sz="48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ahoma" pitchFamily="34" charset="0"/>
              </a:rPr>
              <a:t>2010-2014</a:t>
            </a:r>
            <a:endParaRPr lang="pt-BR" altLang="pt-BR" sz="48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Tahoma" pitchFamily="34" charset="0"/>
            </a:endParaRPr>
          </a:p>
        </p:txBody>
      </p:sp>
      <p:pic>
        <p:nvPicPr>
          <p:cNvPr id="205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01206" y="2603084"/>
            <a:ext cx="8357074" cy="37548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</a:t>
            </a:r>
            <a:r>
              <a:rPr lang="pt-BR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 H</a:t>
            </a:r>
            <a:r>
              <a:rPr lang="pt-BR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abilitação no sistema – cadastro dos usuários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 </a:t>
            </a:r>
            <a:r>
              <a:rPr lang="pt-BR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Instrumentos de avaliação –</a:t>
            </a:r>
            <a:r>
              <a:rPr lang="pt-BR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formulários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 </a:t>
            </a:r>
            <a:r>
              <a:rPr lang="pt-BR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Guia para autoavaliação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 </a:t>
            </a:r>
            <a:r>
              <a:rPr lang="pt-BR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Roteiro para assessores externos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sz="14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 </a:t>
            </a:r>
            <a:r>
              <a:rPr lang="pt-BR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Apoio às unidades - membros da CPA e vice-reitoria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  <a:sym typeface="Wingdings 2"/>
              </a:rPr>
              <a:t> </a:t>
            </a:r>
            <a:r>
              <a:rPr lang="pt-BR" sz="2800" b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Cronograma e comunicados</a:t>
            </a:r>
            <a:endParaRPr lang="pt-BR" sz="2800" b="1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1993</Words>
  <Application>Microsoft Office PowerPoint</Application>
  <PresentationFormat>Apresentação na tela (4:3)</PresentationFormat>
  <Paragraphs>319</Paragraphs>
  <Slides>39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9" baseType="lpstr">
      <vt:lpstr>Arial</vt:lpstr>
      <vt:lpstr>Calibri</vt:lpstr>
      <vt:lpstr>Tahoma</vt:lpstr>
      <vt:lpstr>Times New Roman</vt:lpstr>
      <vt:lpstr>Verdana</vt:lpstr>
      <vt:lpstr>Wingdings</vt:lpstr>
      <vt:lpstr>Wingdings 2</vt:lpstr>
      <vt:lpstr>Wingdings 3</vt:lpstr>
      <vt:lpstr>Tema do Office</vt:lpstr>
      <vt:lpstr>Gráfico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Marino Hilario Catarino</dc:creator>
  <cp:lastModifiedBy>Fernando Guimarães Prota</cp:lastModifiedBy>
  <cp:revision>322</cp:revision>
  <dcterms:created xsi:type="dcterms:W3CDTF">2014-03-25T14:05:12Z</dcterms:created>
  <dcterms:modified xsi:type="dcterms:W3CDTF">2016-05-03T22:58:42Z</dcterms:modified>
</cp:coreProperties>
</file>