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8288000" cy="10287000"/>
  <p:notesSz cx="6858000" cy="9144000"/>
  <p:embeddedFontLst>
    <p:embeddedFont>
      <p:font typeface="Exo Italics" panose="020B0604020202020204" charset="0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Montserrat Classic Bold" panose="020B0604020202020204" charset="0"/>
      <p:regular r:id="rId65"/>
    </p:embeddedFont>
    <p:embeddedFont>
      <p:font typeface="Canva Sans 1 Italics" panose="020B0604020202020204" charset="0"/>
      <p:regular r:id="rId66"/>
    </p:embeddedFont>
    <p:embeddedFont>
      <p:font typeface="Exo Bold" panose="020B0604020202020204" charset="0"/>
      <p:regular r:id="rId67"/>
    </p:embeddedFont>
    <p:embeddedFont>
      <p:font typeface="Exo" panose="020B0604020202020204" charset="0"/>
      <p:regular r:id="rId68"/>
    </p:embeddedFont>
    <p:embeddedFont>
      <p:font typeface="Source Serif Pro" panose="020B0604020202020204" charset="0"/>
      <p:regular r:id="rId69"/>
      <p:bold r:id="rId70"/>
      <p:italic r:id="rId71"/>
      <p:boldItalic r:id="rId72"/>
    </p:embeddedFont>
    <p:embeddedFont>
      <p:font typeface="Source Serif Pro Bold" panose="020B0604020202020204" charset="0"/>
      <p:regular r:id="rId73"/>
    </p:embeddedFont>
    <p:embeddedFont>
      <p:font typeface="Canva Sans 1 Bold" panose="020B0604020202020204" charset="0"/>
      <p:regular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Canva Sans 2" panose="020B0604020202020204" charset="0"/>
      <p:regular r:id="rId79"/>
    </p:embeddedFont>
    <p:embeddedFont>
      <p:font typeface="Canva Sans 2 Bold" panose="020B0604020202020204" charset="0"/>
      <p:regular r:id="rId80"/>
    </p:embeddedFont>
    <p:embeddedFont>
      <p:font typeface="Arimo" panose="020B0604020202020204" charset="0"/>
      <p:regular r:id="rId81"/>
    </p:embeddedFont>
    <p:embeddedFont>
      <p:font typeface="Canva Sans 1 Bold Italics" panose="020B0604020202020204" charset="0"/>
      <p:regular r:id="rId82"/>
    </p:embeddedFont>
    <p:embeddedFont>
      <p:font typeface="Canva Sans 1" panose="020B0604020202020204" charset="0"/>
      <p:regular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5.fntdata"/><Relationship Id="rId79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font" Target="fonts/font21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font" Target="fonts/font22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7.fntdata"/><Relationship Id="rId87" Type="http://schemas.openxmlformats.org/officeDocument/2006/relationships/tableStyles" Target="tableStyles.xml"/><Relationship Id="rId61" Type="http://schemas.openxmlformats.org/officeDocument/2006/relationships/font" Target="fonts/font2.fntdata"/><Relationship Id="rId82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7240A-1479-4684-94CE-82C42996E544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CB9F-C152-4B03-AD1D-3A4002829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95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CB9F-C152-4B03-AD1D-3A4002829FF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75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CB9F-C152-4B03-AD1D-3A4002829FFA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10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.ibge.gov.br/visualizacao/livros/liv23907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ibge.gov.br/hom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44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2.png"/><Relationship Id="rId5" Type="http://schemas.openxmlformats.org/officeDocument/2006/relationships/image" Target="../media/image34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openxmlformats.org/officeDocument/2006/relationships/hyperlink" Target="https://acervodigital.ufpr.br/bitstream/handle/1884/73330/Manual_de_Normalizacao_UFPR_2022.pdf?sequence=1&amp;isAllowed=y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openxmlformats.org/officeDocument/2006/relationships/hyperlink" Target="https://acervodigital.ufpr.br/bitstream/handle/1884/73330/Manual_de_Normalizacao_UFPR_2022.pdf?sequence=1&amp;isAllowed=y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openxmlformats.org/officeDocument/2006/relationships/hyperlink" Target="https://acervodigital.ufpr.br/bitstream/handle/1884/73330/Manual_de_Normalizacao_UFPR_2022.pdf?sequence=1&amp;isAllowed=y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8.svg"/><Relationship Id="rId10" Type="http://schemas.openxmlformats.org/officeDocument/2006/relationships/image" Target="../media/image2.png"/><Relationship Id="rId4" Type="http://schemas.openxmlformats.org/officeDocument/2006/relationships/image" Target="../media/image41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11253201" y="2261601"/>
            <a:ext cx="10287000" cy="5763798"/>
          </a:xfrm>
          <a:custGeom>
            <a:avLst/>
            <a:gdLst/>
            <a:ahLst/>
            <a:cxnLst/>
            <a:rect l="l" t="t" r="r" b="b"/>
            <a:pathLst>
              <a:path w="14058043" h="5763798">
                <a:moveTo>
                  <a:pt x="0" y="5763798"/>
                </a:moveTo>
                <a:lnTo>
                  <a:pt x="14058042" y="5763798"/>
                </a:lnTo>
                <a:lnTo>
                  <a:pt x="14058042" y="0"/>
                </a:lnTo>
                <a:lnTo>
                  <a:pt x="0" y="0"/>
                </a:lnTo>
                <a:lnTo>
                  <a:pt x="0" y="57637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6658" r="-1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8516" y="3481503"/>
            <a:ext cx="1575276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Exo Bold"/>
              </a:rPr>
              <a:t>Ferramentas de metodologia, de escrita e de divulgação de pesquisa: normas da ABNT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50784" y="6810602"/>
            <a:ext cx="373050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Exo Bold"/>
              </a:rPr>
              <a:t>Ana Paula Calabrez</a:t>
            </a:r>
          </a:p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Exo Bold"/>
              </a:rPr>
              <a:t>Brianda Sigolo</a:t>
            </a:r>
          </a:p>
        </p:txBody>
      </p:sp>
      <p:sp>
        <p:nvSpPr>
          <p:cNvPr id="6" name="Freeform 6"/>
          <p:cNvSpPr/>
          <p:nvPr/>
        </p:nvSpPr>
        <p:spPr>
          <a:xfrm>
            <a:off x="772786" y="152028"/>
            <a:ext cx="511827" cy="732418"/>
          </a:xfrm>
          <a:custGeom>
            <a:avLst/>
            <a:gdLst/>
            <a:ahLst/>
            <a:cxnLst/>
            <a:rect l="l" t="t" r="r" b="b"/>
            <a:pathLst>
              <a:path w="511827" h="732418">
                <a:moveTo>
                  <a:pt x="0" y="0"/>
                </a:moveTo>
                <a:lnTo>
                  <a:pt x="511828" y="0"/>
                </a:lnTo>
                <a:lnTo>
                  <a:pt x="511828" y="732418"/>
                </a:lnTo>
                <a:lnTo>
                  <a:pt x="0" y="73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169" b="-143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79864" y="152028"/>
            <a:ext cx="1935100" cy="619603"/>
            <a:chOff x="0" y="0"/>
            <a:chExt cx="2580133" cy="826137"/>
          </a:xfrm>
        </p:grpSpPr>
        <p:sp>
          <p:nvSpPr>
            <p:cNvPr id="8" name="Freeform 8"/>
            <p:cNvSpPr/>
            <p:nvPr/>
          </p:nvSpPr>
          <p:spPr>
            <a:xfrm>
              <a:off x="706572" y="0"/>
              <a:ext cx="1873560" cy="826137"/>
            </a:xfrm>
            <a:custGeom>
              <a:avLst/>
              <a:gdLst/>
              <a:ahLst/>
              <a:cxnLst/>
              <a:rect l="l" t="t" r="r" b="b"/>
              <a:pathLst>
                <a:path w="1873560" h="826137">
                  <a:moveTo>
                    <a:pt x="0" y="0"/>
                  </a:moveTo>
                  <a:lnTo>
                    <a:pt x="1873561" y="0"/>
                  </a:lnTo>
                  <a:lnTo>
                    <a:pt x="1873561" y="826137"/>
                  </a:lnTo>
                  <a:lnTo>
                    <a:pt x="0" y="826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93" r="-39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92108"/>
              <a:ext cx="1036244" cy="641921"/>
            </a:xfrm>
            <a:custGeom>
              <a:avLst/>
              <a:gdLst/>
              <a:ahLst/>
              <a:cxnLst/>
              <a:rect l="l" t="t" r="r" b="b"/>
              <a:pathLst>
                <a:path w="1036244" h="641921">
                  <a:moveTo>
                    <a:pt x="0" y="0"/>
                  </a:moveTo>
                  <a:lnTo>
                    <a:pt x="1036244" y="0"/>
                  </a:lnTo>
                  <a:lnTo>
                    <a:pt x="1036244" y="641921"/>
                  </a:lnTo>
                  <a:lnTo>
                    <a:pt x="0" y="641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9197" t="-681032" r="-432767" b="-582712"/>
              </a:stretch>
            </a:blipFill>
          </p:spPr>
        </p:sp>
        <p:sp>
          <p:nvSpPr>
            <p:cNvPr id="10" name="AutoShape 10"/>
            <p:cNvSpPr/>
            <p:nvPr/>
          </p:nvSpPr>
          <p:spPr>
            <a:xfrm>
              <a:off x="1078323" y="46391"/>
              <a:ext cx="0" cy="733355"/>
            </a:xfrm>
            <a:prstGeom prst="line">
              <a:avLst/>
            </a:prstGeom>
            <a:ln w="1551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68299" y="1523155"/>
            <a:ext cx="16761896" cy="2587291"/>
            <a:chOff x="0" y="0"/>
            <a:chExt cx="12977873" cy="20032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77873" cy="2003206"/>
            </a:xfrm>
            <a:custGeom>
              <a:avLst/>
              <a:gdLst/>
              <a:ahLst/>
              <a:cxnLst/>
              <a:rect l="l" t="t" r="r" b="b"/>
              <a:pathLst>
                <a:path w="12977873" h="2003206">
                  <a:moveTo>
                    <a:pt x="12853413" y="2003206"/>
                  </a:moveTo>
                  <a:lnTo>
                    <a:pt x="124460" y="2003206"/>
                  </a:lnTo>
                  <a:cubicBezTo>
                    <a:pt x="55880" y="2003206"/>
                    <a:pt x="0" y="1947326"/>
                    <a:pt x="0" y="18787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3413" y="0"/>
                  </a:lnTo>
                  <a:cubicBezTo>
                    <a:pt x="12921993" y="0"/>
                    <a:pt x="12977873" y="55880"/>
                    <a:pt x="12977873" y="124460"/>
                  </a:cubicBezTo>
                  <a:lnTo>
                    <a:pt x="12977873" y="1878746"/>
                  </a:lnTo>
                  <a:cubicBezTo>
                    <a:pt x="12977873" y="1947326"/>
                    <a:pt x="12921993" y="2003206"/>
                    <a:pt x="12853413" y="2003206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318824" y="4766282"/>
            <a:ext cx="6930896" cy="5100577"/>
          </a:xfrm>
          <a:custGeom>
            <a:avLst/>
            <a:gdLst/>
            <a:ahLst/>
            <a:cxnLst/>
            <a:rect l="l" t="t" r="r" b="b"/>
            <a:pathLst>
              <a:path w="6930896" h="5100577">
                <a:moveTo>
                  <a:pt x="0" y="0"/>
                </a:moveTo>
                <a:lnTo>
                  <a:pt x="6930896" y="0"/>
                </a:lnTo>
                <a:lnTo>
                  <a:pt x="6930896" y="5100577"/>
                </a:lnTo>
                <a:lnTo>
                  <a:pt x="0" y="5100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166" r="-41327" b="-765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8299" y="261937"/>
            <a:ext cx="1676189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anva Sans 1 Bold"/>
              </a:rPr>
              <a:t>Tabelas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9193" y="1657090"/>
            <a:ext cx="16100107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Tabela é o conjunto de dados estatísticos, dispostos em determinada ordem de classificação, que expressam as variações quantitativas de um fenômeno. Sua finalidade básica é resumir ou sintetizar dados. A formatação deve seguir as </a:t>
            </a:r>
            <a:r>
              <a:rPr lang="en-US" sz="2700" u="sng">
                <a:solidFill>
                  <a:srgbClr val="000000"/>
                </a:solidFill>
                <a:latin typeface="Canva Sans 1 Bold"/>
                <a:hlinkClick r:id="rId3" tooltip="https://biblioteca.ibge.gov.br/visualizacao/livros/liv23907.pdf"/>
              </a:rPr>
              <a:t>Normas de Apresentação Tabular</a:t>
            </a:r>
            <a:r>
              <a:rPr lang="en-US" sz="2700">
                <a:solidFill>
                  <a:srgbClr val="000000"/>
                </a:solidFill>
                <a:latin typeface="Canva Sans 1 Bold"/>
              </a:rPr>
              <a:t> do </a:t>
            </a:r>
            <a:r>
              <a:rPr lang="en-US" sz="2700" u="sng">
                <a:solidFill>
                  <a:srgbClr val="000000"/>
                </a:solidFill>
                <a:latin typeface="Canva Sans 1 Bold"/>
                <a:hlinkClick r:id="rId4" tooltip="http://www.ibge.gov.br/home/"/>
              </a:rPr>
              <a:t>Instituto Brasileiro de Geografia e Estatística – IBGE</a:t>
            </a:r>
            <a:r>
              <a:rPr lang="en-US" sz="2700">
                <a:solidFill>
                  <a:srgbClr val="000000"/>
                </a:solidFill>
                <a:latin typeface="Canva Sans 1 Bold"/>
              </a:rPr>
              <a:t> (1993).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0028" y="4250027"/>
            <a:ext cx="14638437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 Bold"/>
              </a:rPr>
              <a:t>Tabela 1 – Estatísticas de taxa de crescimento em relação ao número de publicações e à média de citações por publicação e por 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44929" y="9703982"/>
            <a:ext cx="3780830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 Bold"/>
              </a:rPr>
              <a:t>Fonte: elaboração do autor (2022)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8A06D376-2CC5-5D54-FBAB-6BA02DE208B4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208424" y="4511337"/>
            <a:ext cx="12653124" cy="5209194"/>
          </a:xfrm>
          <a:custGeom>
            <a:avLst/>
            <a:gdLst/>
            <a:ahLst/>
            <a:cxnLst/>
            <a:rect l="l" t="t" r="r" b="b"/>
            <a:pathLst>
              <a:path w="12653124" h="5209194">
                <a:moveTo>
                  <a:pt x="0" y="0"/>
                </a:moveTo>
                <a:lnTo>
                  <a:pt x="12653124" y="0"/>
                </a:lnTo>
                <a:lnTo>
                  <a:pt x="12653124" y="5209194"/>
                </a:lnTo>
                <a:lnTo>
                  <a:pt x="0" y="5209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68299" y="214150"/>
            <a:ext cx="1676189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Quadros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68299" y="1504105"/>
            <a:ext cx="16761896" cy="2413301"/>
            <a:chOff x="0" y="0"/>
            <a:chExt cx="12977873" cy="1868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7873" cy="1868495"/>
            </a:xfrm>
            <a:custGeom>
              <a:avLst/>
              <a:gdLst/>
              <a:ahLst/>
              <a:cxnLst/>
              <a:rect l="l" t="t" r="r" b="b"/>
              <a:pathLst>
                <a:path w="12977873" h="1868495">
                  <a:moveTo>
                    <a:pt x="12853413" y="1868495"/>
                  </a:moveTo>
                  <a:lnTo>
                    <a:pt x="124460" y="1868495"/>
                  </a:lnTo>
                  <a:cubicBezTo>
                    <a:pt x="55880" y="1868495"/>
                    <a:pt x="0" y="1812615"/>
                    <a:pt x="0" y="17440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3413" y="0"/>
                  </a:lnTo>
                  <a:cubicBezTo>
                    <a:pt x="12921993" y="0"/>
                    <a:pt x="12977873" y="55880"/>
                    <a:pt x="12977873" y="124460"/>
                  </a:cubicBezTo>
                  <a:lnTo>
                    <a:pt x="12977873" y="1744035"/>
                  </a:lnTo>
                  <a:cubicBezTo>
                    <a:pt x="12977873" y="1812615"/>
                    <a:pt x="12921993" y="1868495"/>
                    <a:pt x="12853413" y="1868495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98429" y="1627245"/>
            <a:ext cx="16338633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Os quadros são definidos como arranjo predominante de palavras, com ou sem indicação de dados numéricos. Diferenciam-se das tabelas por apresentarem um teor esquemático e descritivo, e não estatístico. A apresentação dos quadros é semelhante aos das tabelas, exceto pela colocação dos traços verticais em suas laterais e na separação das casas.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3912" y="4060281"/>
            <a:ext cx="9322147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 Bold"/>
              </a:rPr>
              <a:t>Quadro 1 – Modelo de publicação dos periódicos com maior número de publicações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25482" y="9720531"/>
            <a:ext cx="3951387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 Bold"/>
              </a:rPr>
              <a:t>Fonte: elaboração da autora (2022) 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46DCFA11-7240-8D0A-A761-B65C853FB460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6051" y="268923"/>
            <a:ext cx="1641920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Siglas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68299" y="1524689"/>
            <a:ext cx="16761896" cy="1851117"/>
            <a:chOff x="0" y="0"/>
            <a:chExt cx="12977873" cy="14332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77873" cy="1433224"/>
            </a:xfrm>
            <a:custGeom>
              <a:avLst/>
              <a:gdLst/>
              <a:ahLst/>
              <a:cxnLst/>
              <a:rect l="l" t="t" r="r" b="b"/>
              <a:pathLst>
                <a:path w="12977873" h="1433224">
                  <a:moveTo>
                    <a:pt x="12853413" y="1433224"/>
                  </a:moveTo>
                  <a:lnTo>
                    <a:pt x="124460" y="1433224"/>
                  </a:lnTo>
                  <a:cubicBezTo>
                    <a:pt x="55880" y="1433224"/>
                    <a:pt x="0" y="1377344"/>
                    <a:pt x="0" y="1308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3413" y="0"/>
                  </a:lnTo>
                  <a:cubicBezTo>
                    <a:pt x="12921993" y="0"/>
                    <a:pt x="12977873" y="55880"/>
                    <a:pt x="12977873" y="124460"/>
                  </a:cubicBezTo>
                  <a:lnTo>
                    <a:pt x="12977873" y="1308764"/>
                  </a:lnTo>
                  <a:cubicBezTo>
                    <a:pt x="12977873" y="1377344"/>
                    <a:pt x="12921993" y="1433224"/>
                    <a:pt x="12853413" y="1433224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58683" y="1614052"/>
            <a:ext cx="16216577" cy="154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Sigla é a reunião das letras iniciais dos vocabulários fundamentais de uma denominação ou título. Quando mencionada pela primeira vez no texto, deve ser indicada entre parênteses, precedida pela forma completa.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36624" y="3412372"/>
            <a:ext cx="10544621" cy="90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8"/>
              </a:lnSpc>
              <a:spcBef>
                <a:spcPct val="0"/>
              </a:spcBef>
            </a:pPr>
            <a:r>
              <a:rPr lang="en-US" sz="5113">
                <a:solidFill>
                  <a:srgbClr val="000000"/>
                </a:solidFill>
                <a:latin typeface="Canva Sans 1"/>
              </a:rPr>
              <a:t> Universidade de São Paulo (USP).</a:t>
            </a:r>
          </a:p>
        </p:txBody>
      </p:sp>
      <p:sp>
        <p:nvSpPr>
          <p:cNvPr id="8" name="Freeform 8"/>
          <p:cNvSpPr/>
          <p:nvPr/>
        </p:nvSpPr>
        <p:spPr>
          <a:xfrm>
            <a:off x="6798223" y="8317335"/>
            <a:ext cx="4028648" cy="1881930"/>
          </a:xfrm>
          <a:custGeom>
            <a:avLst/>
            <a:gdLst/>
            <a:ahLst/>
            <a:cxnLst/>
            <a:rect l="l" t="t" r="r" b="b"/>
            <a:pathLst>
              <a:path w="4028648" h="1881930">
                <a:moveTo>
                  <a:pt x="0" y="0"/>
                </a:moveTo>
                <a:lnTo>
                  <a:pt x="4028647" y="0"/>
                </a:lnTo>
                <a:lnTo>
                  <a:pt x="4028647" y="1881930"/>
                </a:lnTo>
                <a:lnTo>
                  <a:pt x="0" y="1881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7526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6051" y="4633025"/>
            <a:ext cx="16634544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Equações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5918900"/>
            <a:ext cx="16761896" cy="2294330"/>
            <a:chOff x="0" y="0"/>
            <a:chExt cx="12977873" cy="17763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77873" cy="1776382"/>
            </a:xfrm>
            <a:custGeom>
              <a:avLst/>
              <a:gdLst/>
              <a:ahLst/>
              <a:cxnLst/>
              <a:rect l="l" t="t" r="r" b="b"/>
              <a:pathLst>
                <a:path w="12977873" h="1776382">
                  <a:moveTo>
                    <a:pt x="12853413" y="1776382"/>
                  </a:moveTo>
                  <a:lnTo>
                    <a:pt x="124460" y="1776382"/>
                  </a:lnTo>
                  <a:cubicBezTo>
                    <a:pt x="55880" y="1776382"/>
                    <a:pt x="0" y="1720502"/>
                    <a:pt x="0" y="1651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3413" y="0"/>
                  </a:lnTo>
                  <a:cubicBezTo>
                    <a:pt x="12921993" y="0"/>
                    <a:pt x="12977873" y="55880"/>
                    <a:pt x="12977873" y="124460"/>
                  </a:cubicBezTo>
                  <a:lnTo>
                    <a:pt x="12977873" y="1651922"/>
                  </a:lnTo>
                  <a:cubicBezTo>
                    <a:pt x="12977873" y="1720502"/>
                    <a:pt x="12921993" y="1776382"/>
                    <a:pt x="12853413" y="177638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358683" y="6069647"/>
            <a:ext cx="16216577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"/>
              </a:rPr>
              <a:t>A</a:t>
            </a:r>
            <a:r>
              <a:rPr lang="en-US" sz="2700">
                <a:solidFill>
                  <a:srgbClr val="000000"/>
                </a:solidFill>
                <a:latin typeface="Canva Sans 1 Bold"/>
              </a:rPr>
              <a:t>s equações e fórmulas aparecem destacadas no texto, de modo a facilitar sua leitura. Na sequência normal do texto é permitido o uso de uma entrelinha maior que comporte seus elementos (expoentes, índices e outros). Quando destacadas do parágrafo são centralizadas e, se necessário, deve-se numera-las.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723338" y="8413255"/>
            <a:ext cx="1926093" cy="1786010"/>
          </a:xfrm>
          <a:custGeom>
            <a:avLst/>
            <a:gdLst/>
            <a:ahLst/>
            <a:cxnLst/>
            <a:rect l="l" t="t" r="r" b="b"/>
            <a:pathLst>
              <a:path w="1926093" h="1786010">
                <a:moveTo>
                  <a:pt x="0" y="0"/>
                </a:moveTo>
                <a:lnTo>
                  <a:pt x="1926092" y="0"/>
                </a:lnTo>
                <a:lnTo>
                  <a:pt x="1926092" y="1786010"/>
                </a:lnTo>
                <a:lnTo>
                  <a:pt x="0" y="1786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9461" r="-3936"/>
            </a:stretch>
          </a:blipFill>
        </p:spPr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E37E1EBA-0F28-54EE-94A1-E4574A2F94DF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4369" flipV="1">
            <a:off x="18191478" y="-1350015"/>
            <a:ext cx="9973571" cy="4089164"/>
          </a:xfrm>
          <a:custGeom>
            <a:avLst/>
            <a:gdLst/>
            <a:ahLst/>
            <a:cxnLst/>
            <a:rect l="l" t="t" r="r" b="b"/>
            <a:pathLst>
              <a:path w="9973571" h="4089164">
                <a:moveTo>
                  <a:pt x="0" y="4089164"/>
                </a:moveTo>
                <a:lnTo>
                  <a:pt x="9973572" y="4089164"/>
                </a:lnTo>
                <a:lnTo>
                  <a:pt x="9973572" y="0"/>
                </a:lnTo>
                <a:lnTo>
                  <a:pt x="0" y="0"/>
                </a:lnTo>
                <a:lnTo>
                  <a:pt x="0" y="4089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4467"/>
            <a:ext cx="8969458" cy="9998065"/>
          </a:xfrm>
          <a:custGeom>
            <a:avLst/>
            <a:gdLst/>
            <a:ahLst/>
            <a:cxnLst/>
            <a:rect l="l" t="t" r="r" b="b"/>
            <a:pathLst>
              <a:path w="8969458" h="9998065">
                <a:moveTo>
                  <a:pt x="0" y="0"/>
                </a:moveTo>
                <a:lnTo>
                  <a:pt x="8969458" y="0"/>
                </a:lnTo>
                <a:lnTo>
                  <a:pt x="8969458" y="9998066"/>
                </a:lnTo>
                <a:lnTo>
                  <a:pt x="0" y="9998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312483" y="523117"/>
            <a:ext cx="7581478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Estrutura do trabalho acadêmico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336884" y="3671912"/>
            <a:ext cx="7541144" cy="2409757"/>
            <a:chOff x="0" y="0"/>
            <a:chExt cx="5865805" cy="18744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65805" cy="1874406"/>
            </a:xfrm>
            <a:custGeom>
              <a:avLst/>
              <a:gdLst/>
              <a:ahLst/>
              <a:cxnLst/>
              <a:rect l="l" t="t" r="r" b="b"/>
              <a:pathLst>
                <a:path w="5865805" h="1874406">
                  <a:moveTo>
                    <a:pt x="5741345" y="1874406"/>
                  </a:moveTo>
                  <a:lnTo>
                    <a:pt x="124460" y="1874406"/>
                  </a:lnTo>
                  <a:cubicBezTo>
                    <a:pt x="55880" y="1874406"/>
                    <a:pt x="0" y="1818526"/>
                    <a:pt x="0" y="17499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41345" y="0"/>
                  </a:lnTo>
                  <a:cubicBezTo>
                    <a:pt x="5809925" y="0"/>
                    <a:pt x="5865805" y="55880"/>
                    <a:pt x="5865805" y="124460"/>
                  </a:cubicBezTo>
                  <a:lnTo>
                    <a:pt x="5865805" y="1749946"/>
                  </a:lnTo>
                  <a:cubicBezTo>
                    <a:pt x="5865805" y="1818526"/>
                    <a:pt x="5809925" y="1874406"/>
                    <a:pt x="5741345" y="1874406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574286" y="3735412"/>
            <a:ext cx="6685014" cy="204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6"/>
              </a:lnSpc>
            </a:pPr>
            <a:r>
              <a:rPr lang="en-US" sz="2038">
                <a:solidFill>
                  <a:srgbClr val="000000"/>
                </a:solidFill>
                <a:latin typeface="Canva Sans 1 Bold"/>
              </a:rPr>
              <a:t>A estrutura de trabalhos acadêmicos compreende: Parte interna: Capa e folha de rosto</a:t>
            </a:r>
          </a:p>
          <a:p>
            <a:pPr algn="just">
              <a:lnSpc>
                <a:spcPts val="4076"/>
              </a:lnSpc>
            </a:pPr>
            <a:r>
              <a:rPr lang="en-US" sz="2038">
                <a:solidFill>
                  <a:srgbClr val="000000"/>
                </a:solidFill>
                <a:latin typeface="Canva Sans 1 Bold"/>
              </a:rPr>
              <a:t>Parte Externa: Elementos pré-textuais, Elementos textuais e Elementos pós-textuais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FED83406-8645-098D-EDE8-BB746CCFB410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405769" y="116565"/>
            <a:ext cx="562290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Parte externa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147660" y="1744635"/>
            <a:ext cx="9651324" cy="8273400"/>
            <a:chOff x="0" y="0"/>
            <a:chExt cx="5865805" cy="50283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65805" cy="5028342"/>
            </a:xfrm>
            <a:custGeom>
              <a:avLst/>
              <a:gdLst/>
              <a:ahLst/>
              <a:cxnLst/>
              <a:rect l="l" t="t" r="r" b="b"/>
              <a:pathLst>
                <a:path w="5865805" h="5028342">
                  <a:moveTo>
                    <a:pt x="5741345" y="5028341"/>
                  </a:moveTo>
                  <a:lnTo>
                    <a:pt x="124460" y="5028341"/>
                  </a:lnTo>
                  <a:cubicBezTo>
                    <a:pt x="55880" y="5028341"/>
                    <a:pt x="0" y="4972461"/>
                    <a:pt x="0" y="4903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41345" y="0"/>
                  </a:lnTo>
                  <a:cubicBezTo>
                    <a:pt x="5809925" y="0"/>
                    <a:pt x="5865805" y="55880"/>
                    <a:pt x="5865805" y="124460"/>
                  </a:cubicBezTo>
                  <a:lnTo>
                    <a:pt x="5865805" y="4903881"/>
                  </a:lnTo>
                  <a:cubicBezTo>
                    <a:pt x="5865805" y="4972461"/>
                    <a:pt x="5809925" y="5028342"/>
                    <a:pt x="5741345" y="502834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369245" y="1873983"/>
            <a:ext cx="9208153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Capa → Elemento obrigatório para proteção externa do trabalho e sobre a qual se imprimem as informações indispensáveis à sua identificação. As informações são transcritas na seguinte ordem: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04009" y="4109557"/>
            <a:ext cx="9338625" cy="536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nome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da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instituição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(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opcional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nome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completo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do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autor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;</a:t>
            </a:r>
          </a:p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título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: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em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letras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minúsculas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, com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exceção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da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primeira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letra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nomes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próprios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e/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ou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científicos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;</a:t>
            </a:r>
          </a:p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subtítulos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(se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houver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número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de volumes (se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houver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mais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de um);</a:t>
            </a:r>
          </a:p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Canva Sans 1 Bold"/>
              </a:rPr>
              <a:t>local (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cidade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28" lvl="1" indent="-291464">
              <a:lnSpc>
                <a:spcPts val="5399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ano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depósito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 (da </a:t>
            </a:r>
            <a:r>
              <a:rPr lang="en-US" sz="2699" dirty="0" err="1">
                <a:solidFill>
                  <a:srgbClr val="000000"/>
                </a:solidFill>
                <a:latin typeface="Canva Sans 1 Bold"/>
              </a:rPr>
              <a:t>entrega</a:t>
            </a:r>
            <a:r>
              <a:rPr lang="en-US" sz="2699" dirty="0">
                <a:solidFill>
                  <a:srgbClr val="000000"/>
                </a:solidFill>
                <a:latin typeface="Canva Sans 1 Bold"/>
              </a:rPr>
              <a:t>).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65AF8587-E10F-CF6F-FE15-F04275ED15B5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95936"/>
            <a:ext cx="5953125" cy="82688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7562" y="1744635"/>
            <a:ext cx="9301422" cy="8273400"/>
            <a:chOff x="0" y="0"/>
            <a:chExt cx="5653144" cy="5028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3144" cy="5028342"/>
            </a:xfrm>
            <a:custGeom>
              <a:avLst/>
              <a:gdLst/>
              <a:ahLst/>
              <a:cxnLst/>
              <a:rect l="l" t="t" r="r" b="b"/>
              <a:pathLst>
                <a:path w="5653144" h="5028342">
                  <a:moveTo>
                    <a:pt x="5528684" y="5028341"/>
                  </a:moveTo>
                  <a:lnTo>
                    <a:pt x="124460" y="5028341"/>
                  </a:lnTo>
                  <a:cubicBezTo>
                    <a:pt x="55880" y="5028341"/>
                    <a:pt x="0" y="4972461"/>
                    <a:pt x="0" y="4903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28684" y="0"/>
                  </a:lnTo>
                  <a:cubicBezTo>
                    <a:pt x="5597264" y="0"/>
                    <a:pt x="5653144" y="55880"/>
                    <a:pt x="5653144" y="124460"/>
                  </a:cubicBezTo>
                  <a:lnTo>
                    <a:pt x="5653144" y="4903881"/>
                  </a:lnTo>
                  <a:cubicBezTo>
                    <a:pt x="5653144" y="4972461"/>
                    <a:pt x="5597264" y="5028342"/>
                    <a:pt x="5528684" y="502834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602919" y="3283793"/>
            <a:ext cx="9060202" cy="658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nome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completo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do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autor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título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subtítulo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(se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houver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número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de volumes (se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houver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mais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de um);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natureza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do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trabalho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dissertação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tese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nome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da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instituição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a que é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submetido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o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trabalho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grau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pretendido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aprovação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em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disciplina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área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concentração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nome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do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orientador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, co-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orientador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(se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houver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Canva Sans 1 Bold"/>
              </a:rPr>
              <a:t>local (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cidade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);</a:t>
            </a:r>
          </a:p>
          <a:p>
            <a:pPr marL="582930" lvl="1" indent="-291465">
              <a:lnSpc>
                <a:spcPts val="4752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ano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depósito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 (da </a:t>
            </a:r>
            <a:r>
              <a:rPr lang="en-US" sz="2700" dirty="0" err="1">
                <a:solidFill>
                  <a:srgbClr val="000000"/>
                </a:solidFill>
                <a:latin typeface="Canva Sans 1 Bold"/>
              </a:rPr>
              <a:t>entrega</a:t>
            </a:r>
            <a:r>
              <a:rPr lang="en-US" sz="2700" dirty="0">
                <a:solidFill>
                  <a:srgbClr val="000000"/>
                </a:solidFill>
                <a:latin typeface="Canva Sans 1 Bold"/>
              </a:rPr>
              <a:t>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02919" y="1757733"/>
            <a:ext cx="9060202" cy="154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Anverso da página de rosto → Elemento obrigatório, que contém os elementos essenciais à identificação do trabalho. A folha de rosto deve conter: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53431" y="310882"/>
            <a:ext cx="930969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DF0E833-E858-9ECA-4EA6-00A253DE70B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71884"/>
            <a:ext cx="6038006" cy="82901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44537" y="1583987"/>
            <a:ext cx="9301422" cy="8273400"/>
            <a:chOff x="0" y="0"/>
            <a:chExt cx="5653144" cy="5028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3144" cy="5028342"/>
            </a:xfrm>
            <a:custGeom>
              <a:avLst/>
              <a:gdLst/>
              <a:ahLst/>
              <a:cxnLst/>
              <a:rect l="l" t="t" r="r" b="b"/>
              <a:pathLst>
                <a:path w="5653144" h="5028342">
                  <a:moveTo>
                    <a:pt x="5528684" y="5028341"/>
                  </a:moveTo>
                  <a:lnTo>
                    <a:pt x="124460" y="5028341"/>
                  </a:lnTo>
                  <a:cubicBezTo>
                    <a:pt x="55880" y="5028341"/>
                    <a:pt x="0" y="4972461"/>
                    <a:pt x="0" y="4903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28684" y="0"/>
                  </a:lnTo>
                  <a:cubicBezTo>
                    <a:pt x="5597264" y="0"/>
                    <a:pt x="5653144" y="55880"/>
                    <a:pt x="5653144" y="124460"/>
                  </a:cubicBezTo>
                  <a:lnTo>
                    <a:pt x="5653144" y="4903881"/>
                  </a:lnTo>
                  <a:cubicBezTo>
                    <a:pt x="5653144" y="4972461"/>
                    <a:pt x="5597264" y="5028342"/>
                    <a:pt x="5528684" y="502834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997254" y="1782735"/>
            <a:ext cx="8776742" cy="154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Verso da página de rosto → Deve conter a ficha catalográfica, de acordo com a versão do documento (original ou corrigida):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7254" y="3584865"/>
            <a:ext cx="8776742" cy="476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nome completo do autor; autorização para reprodução: declaração textual de concordância da reprodução do trabalho;</a:t>
            </a:r>
          </a:p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título;</a:t>
            </a:r>
          </a:p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Ficha catalográfica: conjunto de elementos de descrição técnica do documento, a ser elaborada pela biblioteca da Unidade.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176881"/>
            <a:ext cx="6980706" cy="10123772"/>
          </a:xfrm>
          <a:custGeom>
            <a:avLst/>
            <a:gdLst/>
            <a:ahLst/>
            <a:cxnLst/>
            <a:rect l="l" t="t" r="r" b="b"/>
            <a:pathLst>
              <a:path w="6980706" h="10123772">
                <a:moveTo>
                  <a:pt x="0" y="0"/>
                </a:moveTo>
                <a:lnTo>
                  <a:pt x="6980706" y="0"/>
                </a:lnTo>
                <a:lnTo>
                  <a:pt x="6980706" y="10123771"/>
                </a:lnTo>
                <a:lnTo>
                  <a:pt x="0" y="1012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7112" y="1839885"/>
            <a:ext cx="6432431" cy="5507149"/>
          </a:xfrm>
          <a:custGeom>
            <a:avLst/>
            <a:gdLst/>
            <a:ahLst/>
            <a:cxnLst/>
            <a:rect l="l" t="t" r="r" b="b"/>
            <a:pathLst>
              <a:path w="6432431" h="5507149">
                <a:moveTo>
                  <a:pt x="0" y="0"/>
                </a:moveTo>
                <a:lnTo>
                  <a:pt x="6432431" y="0"/>
                </a:lnTo>
                <a:lnTo>
                  <a:pt x="6432431" y="5507149"/>
                </a:lnTo>
                <a:lnTo>
                  <a:pt x="0" y="5507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650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976003" y="8337199"/>
            <a:ext cx="3086100" cy="1520188"/>
            <a:chOff x="0" y="0"/>
            <a:chExt cx="812800" cy="4003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0379"/>
            </a:xfrm>
            <a:custGeom>
              <a:avLst/>
              <a:gdLst/>
              <a:ahLst/>
              <a:cxnLst/>
              <a:rect l="l" t="t" r="r" b="b"/>
              <a:pathLst>
                <a:path w="812800" h="400379">
                  <a:moveTo>
                    <a:pt x="0" y="0"/>
                  </a:moveTo>
                  <a:lnTo>
                    <a:pt x="812800" y="0"/>
                  </a:lnTo>
                  <a:lnTo>
                    <a:pt x="812800" y="400379"/>
                  </a:lnTo>
                  <a:lnTo>
                    <a:pt x="0" y="4003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13648" y="310882"/>
            <a:ext cx="904870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760BC6F-34B6-94EA-75EB-BA4F1AE83C0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44537" y="1583987"/>
            <a:ext cx="9301422" cy="8273400"/>
            <a:chOff x="0" y="0"/>
            <a:chExt cx="5653144" cy="5028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3144" cy="5028342"/>
            </a:xfrm>
            <a:custGeom>
              <a:avLst/>
              <a:gdLst/>
              <a:ahLst/>
              <a:cxnLst/>
              <a:rect l="l" t="t" r="r" b="b"/>
              <a:pathLst>
                <a:path w="5653144" h="5028342">
                  <a:moveTo>
                    <a:pt x="5528684" y="5028341"/>
                  </a:moveTo>
                  <a:lnTo>
                    <a:pt x="124460" y="5028341"/>
                  </a:lnTo>
                  <a:cubicBezTo>
                    <a:pt x="55880" y="5028341"/>
                    <a:pt x="0" y="4972461"/>
                    <a:pt x="0" y="4903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28684" y="0"/>
                  </a:lnTo>
                  <a:cubicBezTo>
                    <a:pt x="5597264" y="0"/>
                    <a:pt x="5653144" y="55880"/>
                    <a:pt x="5653144" y="124460"/>
                  </a:cubicBezTo>
                  <a:lnTo>
                    <a:pt x="5653144" y="4903881"/>
                  </a:lnTo>
                  <a:cubicBezTo>
                    <a:pt x="5653144" y="4972461"/>
                    <a:pt x="5597264" y="5028342"/>
                    <a:pt x="5528684" y="502834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959139" y="4494533"/>
            <a:ext cx="8855671" cy="476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nome completo do autor;</a:t>
            </a:r>
          </a:p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título: em letras minúsculas, com exceção da primeira letra, nomes próprios e/ou científicos;</a:t>
            </a:r>
          </a:p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natureza do trabalho (dissertação ou tese</a:t>
            </a:r>
          </a:p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data de avaliação ou aprovação;</a:t>
            </a:r>
          </a:p>
          <a:p>
            <a:pPr marL="582930" lvl="1" indent="-291465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nome, titulação e instituição a que pertence os componentes da banca examinadora.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7254" y="1724663"/>
            <a:ext cx="8798491" cy="25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Folha de aprovação → Elemento obrigatório, para proteção externa do trabalho e sobre a qual se imprimem as informações indispensáveis à sua identificação. As informações são transcritas na seguinte ordem:</a:t>
            </a:r>
          </a:p>
        </p:txBody>
      </p:sp>
      <p:sp>
        <p:nvSpPr>
          <p:cNvPr id="7" name="Freeform 7"/>
          <p:cNvSpPr/>
          <p:nvPr/>
        </p:nvSpPr>
        <p:spPr>
          <a:xfrm>
            <a:off x="1195363" y="0"/>
            <a:ext cx="6980706" cy="10123772"/>
          </a:xfrm>
          <a:custGeom>
            <a:avLst/>
            <a:gdLst/>
            <a:ahLst/>
            <a:cxnLst/>
            <a:rect l="l" t="t" r="r" b="b"/>
            <a:pathLst>
              <a:path w="6980706" h="10123772">
                <a:moveTo>
                  <a:pt x="0" y="0"/>
                </a:moveTo>
                <a:lnTo>
                  <a:pt x="6980706" y="0"/>
                </a:lnTo>
                <a:lnTo>
                  <a:pt x="6980706" y="10123772"/>
                </a:lnTo>
                <a:lnTo>
                  <a:pt x="0" y="1012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6466" y="1104900"/>
            <a:ext cx="6210851" cy="5984029"/>
          </a:xfrm>
          <a:custGeom>
            <a:avLst/>
            <a:gdLst/>
            <a:ahLst/>
            <a:cxnLst/>
            <a:rect l="l" t="t" r="r" b="b"/>
            <a:pathLst>
              <a:path w="6210851" h="5984029">
                <a:moveTo>
                  <a:pt x="0" y="0"/>
                </a:moveTo>
                <a:lnTo>
                  <a:pt x="6210851" y="0"/>
                </a:lnTo>
                <a:lnTo>
                  <a:pt x="6210851" y="5984029"/>
                </a:lnTo>
                <a:lnTo>
                  <a:pt x="0" y="5984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0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997752" y="8076213"/>
            <a:ext cx="3086100" cy="1520188"/>
            <a:chOff x="0" y="0"/>
            <a:chExt cx="812800" cy="4003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0379"/>
            </a:xfrm>
            <a:custGeom>
              <a:avLst/>
              <a:gdLst/>
              <a:ahLst/>
              <a:cxnLst/>
              <a:rect l="l" t="t" r="r" b="b"/>
              <a:pathLst>
                <a:path w="812800" h="400379">
                  <a:moveTo>
                    <a:pt x="0" y="0"/>
                  </a:moveTo>
                  <a:lnTo>
                    <a:pt x="812800" y="0"/>
                  </a:lnTo>
                  <a:lnTo>
                    <a:pt x="812800" y="400379"/>
                  </a:lnTo>
                  <a:lnTo>
                    <a:pt x="0" y="4003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04221" y="148957"/>
            <a:ext cx="904870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CD7ED7D1-523D-5F2B-D29E-0F2E5946B2B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71F5BC6-DC10-A946-69CB-DCDD82A225C5}"/>
              </a:ext>
            </a:extLst>
          </p:cNvPr>
          <p:cNvSpPr/>
          <p:nvPr/>
        </p:nvSpPr>
        <p:spPr>
          <a:xfrm rot="5400000">
            <a:off x="-4901459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9637" y="4987298"/>
            <a:ext cx="16597322" cy="2212976"/>
          </a:xfrm>
          <a:custGeom>
            <a:avLst/>
            <a:gdLst/>
            <a:ahLst/>
            <a:cxnLst/>
            <a:rect l="l" t="t" r="r" b="b"/>
            <a:pathLst>
              <a:path w="16597322" h="2212976">
                <a:moveTo>
                  <a:pt x="0" y="0"/>
                </a:moveTo>
                <a:lnTo>
                  <a:pt x="16597321" y="0"/>
                </a:lnTo>
                <a:lnTo>
                  <a:pt x="16597321" y="2212976"/>
                </a:lnTo>
                <a:lnTo>
                  <a:pt x="0" y="2212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8" t="-6466" r="-2762" b="-1320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910219"/>
            <a:ext cx="16947881" cy="2219829"/>
            <a:chOff x="0" y="0"/>
            <a:chExt cx="10300448" cy="1349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00449" cy="1349150"/>
            </a:xfrm>
            <a:custGeom>
              <a:avLst/>
              <a:gdLst/>
              <a:ahLst/>
              <a:cxnLst/>
              <a:rect l="l" t="t" r="r" b="b"/>
              <a:pathLst>
                <a:path w="10300449" h="1349150">
                  <a:moveTo>
                    <a:pt x="10175988" y="1349150"/>
                  </a:moveTo>
                  <a:lnTo>
                    <a:pt x="124460" y="1349150"/>
                  </a:lnTo>
                  <a:cubicBezTo>
                    <a:pt x="55880" y="1349150"/>
                    <a:pt x="0" y="1293270"/>
                    <a:pt x="0" y="12246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175988" y="0"/>
                  </a:lnTo>
                  <a:cubicBezTo>
                    <a:pt x="10244568" y="0"/>
                    <a:pt x="10300449" y="55880"/>
                    <a:pt x="10300449" y="124460"/>
                  </a:cubicBezTo>
                  <a:lnTo>
                    <a:pt x="10300449" y="1224690"/>
                  </a:lnTo>
                  <a:cubicBezTo>
                    <a:pt x="10300449" y="1293270"/>
                    <a:pt x="10244568" y="1349150"/>
                    <a:pt x="10175988" y="134915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92662" y="1872164"/>
            <a:ext cx="16597322" cy="218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2"/>
              </a:lnSpc>
            </a:pPr>
            <a:r>
              <a:rPr lang="en-US" sz="4108">
                <a:solidFill>
                  <a:srgbClr val="000000"/>
                </a:solidFill>
                <a:latin typeface="Canva Sans 1 Bold"/>
              </a:rPr>
              <a:t>Dedicatória (s) → Elemento opcional, a ser utilizado pelo autor para homenagem ou indicação de pessoa(s) a quem dedica seu trabalho.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6860" y="274161"/>
            <a:ext cx="8708926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9BB38DA-A705-B11E-822B-01C6453C20F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536519" y="4485029"/>
            <a:ext cx="12001622" cy="6039904"/>
          </a:xfrm>
          <a:custGeom>
            <a:avLst/>
            <a:gdLst/>
            <a:ahLst/>
            <a:cxnLst/>
            <a:rect l="l" t="t" r="r" b="b"/>
            <a:pathLst>
              <a:path w="12001622" h="6039904">
                <a:moveTo>
                  <a:pt x="0" y="0"/>
                </a:moveTo>
                <a:lnTo>
                  <a:pt x="12001622" y="0"/>
                </a:lnTo>
                <a:lnTo>
                  <a:pt x="12001622" y="6039905"/>
                </a:lnTo>
                <a:lnTo>
                  <a:pt x="0" y="6039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257755"/>
            <a:ext cx="17017259" cy="3265374"/>
            <a:chOff x="0" y="0"/>
            <a:chExt cx="10342615" cy="19846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42614" cy="1984603"/>
            </a:xfrm>
            <a:custGeom>
              <a:avLst/>
              <a:gdLst/>
              <a:ahLst/>
              <a:cxnLst/>
              <a:rect l="l" t="t" r="r" b="b"/>
              <a:pathLst>
                <a:path w="10342614" h="1984603">
                  <a:moveTo>
                    <a:pt x="10218155" y="1984603"/>
                  </a:moveTo>
                  <a:lnTo>
                    <a:pt x="124460" y="1984603"/>
                  </a:lnTo>
                  <a:cubicBezTo>
                    <a:pt x="55880" y="1984603"/>
                    <a:pt x="0" y="1928723"/>
                    <a:pt x="0" y="18601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18155" y="0"/>
                  </a:lnTo>
                  <a:cubicBezTo>
                    <a:pt x="10286735" y="0"/>
                    <a:pt x="10342614" y="55880"/>
                    <a:pt x="10342614" y="124460"/>
                  </a:cubicBezTo>
                  <a:lnTo>
                    <a:pt x="10342614" y="1860143"/>
                  </a:lnTo>
                  <a:cubicBezTo>
                    <a:pt x="10342614" y="1928723"/>
                    <a:pt x="10286735" y="1984603"/>
                    <a:pt x="10218155" y="1984603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38804" y="1419894"/>
            <a:ext cx="16597050" cy="2864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2"/>
              </a:lnSpc>
            </a:pPr>
            <a:r>
              <a:rPr lang="en-US" sz="2708">
                <a:solidFill>
                  <a:srgbClr val="000000"/>
                </a:solidFill>
                <a:latin typeface="Canva Sans 1 Bold"/>
              </a:rPr>
              <a:t>Agradecimento (s) → Elemento opcional, no qual o autor agradece a(s) pessoa(s) e/ou instituição(ões) que tenha(m) contribuído de maneira relevante para a elaboração do trabalho</a:t>
            </a:r>
          </a:p>
          <a:p>
            <a:pPr algn="just">
              <a:lnSpc>
                <a:spcPts val="3792"/>
              </a:lnSpc>
            </a:pPr>
            <a:r>
              <a:rPr lang="en-US" sz="2708">
                <a:solidFill>
                  <a:srgbClr val="000000"/>
                </a:solidFill>
                <a:latin typeface="Canva Sans 1 Bold"/>
              </a:rPr>
              <a:t>Agradecer os orgãos de fomento CAPES e FAPESP conforme abiaxo:</a:t>
            </a:r>
          </a:p>
          <a:p>
            <a:pPr marL="584823" lvl="1" indent="-292411" algn="just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0000"/>
                </a:solidFill>
                <a:latin typeface="Canva Sans 1 Bold"/>
              </a:rPr>
              <a:t>O presente trabalho foi realizado com apoio da Coordenação de Aperfeiçoamento de Pessoal de Nível Superior -Brasil (CAPES) -Código de Financiamento 001.”.</a:t>
            </a:r>
          </a:p>
          <a:p>
            <a:pPr marL="584823" lvl="1" indent="-292411" algn="just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0000"/>
                </a:solidFill>
                <a:latin typeface="Canva Sans 1 Bold"/>
              </a:rPr>
              <a:t>Processo n.aaaa/nnnnn-d, Fundação de Amparo à Pesquisa do Estado de São Paulo (FAPESP)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9537" y="121106"/>
            <a:ext cx="8708926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DA9AB61-EA4C-AA23-76F4-7D01B8523AF9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0824"/>
            <a:ext cx="16719095" cy="8147480"/>
            <a:chOff x="0" y="0"/>
            <a:chExt cx="5420212" cy="264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2641355"/>
            </a:xfrm>
            <a:custGeom>
              <a:avLst/>
              <a:gdLst/>
              <a:ahLst/>
              <a:cxnLst/>
              <a:rect l="l" t="t" r="r" b="b"/>
              <a:pathLst>
                <a:path w="5420212" h="2641355">
                  <a:moveTo>
                    <a:pt x="5295752" y="2641355"/>
                  </a:moveTo>
                  <a:lnTo>
                    <a:pt x="124460" y="2641355"/>
                  </a:lnTo>
                  <a:cubicBezTo>
                    <a:pt x="55880" y="2641355"/>
                    <a:pt x="0" y="2585475"/>
                    <a:pt x="0" y="25168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516895"/>
                  </a:lnTo>
                  <a:cubicBezTo>
                    <a:pt x="5420212" y="2585475"/>
                    <a:pt x="5364332" y="2641355"/>
                    <a:pt x="5295752" y="2641355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167315" y="2262694"/>
            <a:ext cx="11091985" cy="691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99"/>
              </a:lnSpc>
            </a:pPr>
            <a:r>
              <a:rPr lang="en-US" sz="4599">
                <a:solidFill>
                  <a:srgbClr val="000000"/>
                </a:solidFill>
                <a:latin typeface="Canva Sans 1 Bold"/>
              </a:rPr>
              <a:t>Este tutorial foi desenvolvido pelas Biblioteca da Prefeitura do Campus USP de São Carlos (PUSP-SC) e a Biblioteca do Instituto de Arquitetura e Urbanismo (IAU), com o objetivo de auxiliar na formatação dos trabalhos acadêmicos e monografias de acordo com as normas da ABNT.</a:t>
            </a:r>
          </a:p>
        </p:txBody>
      </p:sp>
      <p:sp>
        <p:nvSpPr>
          <p:cNvPr id="6" name="Freeform 6"/>
          <p:cNvSpPr/>
          <p:nvPr/>
        </p:nvSpPr>
        <p:spPr>
          <a:xfrm>
            <a:off x="1616763" y="3976401"/>
            <a:ext cx="4058222" cy="4114800"/>
          </a:xfrm>
          <a:custGeom>
            <a:avLst/>
            <a:gdLst/>
            <a:ahLst/>
            <a:cxnLst/>
            <a:rect l="l" t="t" r="r" b="b"/>
            <a:pathLst>
              <a:path w="4058222" h="4114800">
                <a:moveTo>
                  <a:pt x="0" y="0"/>
                </a:moveTo>
                <a:lnTo>
                  <a:pt x="4058221" y="0"/>
                </a:lnTo>
                <a:lnTo>
                  <a:pt x="4058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60564"/>
            <a:ext cx="1671909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Exo Bold"/>
              </a:rPr>
              <a:t>Introdução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CD4184B-6BA7-EA12-A0DE-1C3268F7CDB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20200" y="1583987"/>
            <a:ext cx="8825759" cy="8273400"/>
            <a:chOff x="0" y="0"/>
            <a:chExt cx="5364050" cy="5028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050" cy="5028342"/>
            </a:xfrm>
            <a:custGeom>
              <a:avLst/>
              <a:gdLst/>
              <a:ahLst/>
              <a:cxnLst/>
              <a:rect l="l" t="t" r="r" b="b"/>
              <a:pathLst>
                <a:path w="5364050" h="5028342">
                  <a:moveTo>
                    <a:pt x="5239589" y="5028341"/>
                  </a:moveTo>
                  <a:lnTo>
                    <a:pt x="124460" y="5028341"/>
                  </a:lnTo>
                  <a:cubicBezTo>
                    <a:pt x="55880" y="5028341"/>
                    <a:pt x="0" y="4972461"/>
                    <a:pt x="0" y="4903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9590" y="0"/>
                  </a:lnTo>
                  <a:cubicBezTo>
                    <a:pt x="5308170" y="0"/>
                    <a:pt x="5364050" y="55880"/>
                    <a:pt x="5364050" y="124460"/>
                  </a:cubicBezTo>
                  <a:lnTo>
                    <a:pt x="5364050" y="4903881"/>
                  </a:lnTo>
                  <a:cubicBezTo>
                    <a:pt x="5364050" y="4972461"/>
                    <a:pt x="5308170" y="5028342"/>
                    <a:pt x="5239590" y="502834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93642" y="1535531"/>
            <a:ext cx="8350358" cy="6968876"/>
          </a:xfrm>
          <a:custGeom>
            <a:avLst/>
            <a:gdLst/>
            <a:ahLst/>
            <a:cxnLst/>
            <a:rect l="l" t="t" r="r" b="b"/>
            <a:pathLst>
              <a:path w="8350358" h="6968876">
                <a:moveTo>
                  <a:pt x="0" y="0"/>
                </a:moveTo>
                <a:lnTo>
                  <a:pt x="8350358" y="0"/>
                </a:lnTo>
                <a:lnTo>
                  <a:pt x="8350358" y="6968876"/>
                </a:lnTo>
                <a:lnTo>
                  <a:pt x="0" y="696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74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632058" y="5445026"/>
            <a:ext cx="8220867" cy="433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4347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O resumo deve ser redigido em parágrafo único;</a:t>
            </a:r>
          </a:p>
          <a:p>
            <a:pPr marL="582930" lvl="1" indent="-291465" algn="just">
              <a:lnSpc>
                <a:spcPts val="4347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Conter de 150 a 500 palavras;</a:t>
            </a:r>
          </a:p>
          <a:p>
            <a:pPr marL="582930" lvl="1" indent="-291465" algn="just">
              <a:lnSpc>
                <a:spcPts val="4347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Verbo em terceira pessoa;</a:t>
            </a:r>
          </a:p>
          <a:p>
            <a:pPr marL="582930" lvl="1" indent="-291465" algn="just">
              <a:lnSpc>
                <a:spcPts val="4347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Palavras-chave deve ser separadas entre si por ponto e virgula, finalizadas  por ponto;</a:t>
            </a:r>
          </a:p>
          <a:p>
            <a:pPr marL="582930" lvl="1" indent="-291465" algn="just">
              <a:lnSpc>
                <a:spcPts val="4347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Referência do documento é opcional quando estiver no próprio documento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92822" y="1642772"/>
            <a:ext cx="8460104" cy="379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nva Sans 1 Bold"/>
              </a:rPr>
              <a:t>Resumo em português (ABNT 6028)</a:t>
            </a:r>
            <a:r>
              <a:rPr lang="en-US" sz="4000">
                <a:solidFill>
                  <a:srgbClr val="000000"/>
                </a:solidFill>
                <a:latin typeface="Canva Sans 1"/>
              </a:rPr>
              <a:t> </a:t>
            </a:r>
          </a:p>
          <a:p>
            <a:pPr algn="just">
              <a:lnSpc>
                <a:spcPts val="2532"/>
              </a:lnSpc>
            </a:pPr>
            <a:endParaRPr lang="en-US" sz="400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Elemento obrigatório, constituído de uma sequência de frases concisas e objetivas, em forma de texto. Deve apresentar os objetivos, métodos empregados, resultados e conclusões.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04221" y="148957"/>
            <a:ext cx="904870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705850"/>
            <a:ext cx="7216695" cy="50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2"/>
              </a:lnSpc>
              <a:spcBef>
                <a:spcPct val="0"/>
              </a:spcBef>
            </a:pPr>
            <a:r>
              <a:rPr lang="en-US" sz="1660" dirty="0" err="1">
                <a:solidFill>
                  <a:srgbClr val="000000"/>
                </a:solidFill>
                <a:latin typeface="Exo"/>
              </a:rPr>
              <a:t>Palvras-chave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: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ciência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 da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informação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;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teoria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 da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contabilidade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;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serviços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 de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informação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;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teoria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 da </a:t>
            </a:r>
            <a:r>
              <a:rPr lang="en-US" sz="1660" dirty="0" err="1">
                <a:solidFill>
                  <a:srgbClr val="000000"/>
                </a:solidFill>
                <a:latin typeface="Exo"/>
              </a:rPr>
              <a:t>comunicação</a:t>
            </a:r>
            <a:r>
              <a:rPr lang="en-US" sz="1660" dirty="0">
                <a:solidFill>
                  <a:srgbClr val="000000"/>
                </a:solidFill>
                <a:latin typeface="Exo"/>
              </a:rPr>
              <a:t>.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20A6A0CE-C568-0BEA-487F-D6AD6581C233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21306" y="775937"/>
            <a:ext cx="8456044" cy="2834000"/>
          </a:xfrm>
          <a:custGeom>
            <a:avLst/>
            <a:gdLst/>
            <a:ahLst/>
            <a:cxnLst/>
            <a:rect l="l" t="t" r="r" b="b"/>
            <a:pathLst>
              <a:path w="8456044" h="2834000">
                <a:moveTo>
                  <a:pt x="0" y="0"/>
                </a:moveTo>
                <a:lnTo>
                  <a:pt x="8456044" y="0"/>
                </a:lnTo>
                <a:lnTo>
                  <a:pt x="8456044" y="2834001"/>
                </a:lnTo>
                <a:lnTo>
                  <a:pt x="0" y="2834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5106" y="3711270"/>
            <a:ext cx="8427469" cy="3854787"/>
          </a:xfrm>
          <a:custGeom>
            <a:avLst/>
            <a:gdLst/>
            <a:ahLst/>
            <a:cxnLst/>
            <a:rect l="l" t="t" r="r" b="b"/>
            <a:pathLst>
              <a:path w="8427469" h="3854787">
                <a:moveTo>
                  <a:pt x="0" y="0"/>
                </a:moveTo>
                <a:lnTo>
                  <a:pt x="8427469" y="0"/>
                </a:lnTo>
                <a:lnTo>
                  <a:pt x="8427469" y="3854787"/>
                </a:lnTo>
                <a:lnTo>
                  <a:pt x="0" y="38547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1306" y="7661307"/>
            <a:ext cx="8313169" cy="2316086"/>
          </a:xfrm>
          <a:custGeom>
            <a:avLst/>
            <a:gdLst/>
            <a:ahLst/>
            <a:cxnLst/>
            <a:rect l="l" t="t" r="r" b="b"/>
            <a:pathLst>
              <a:path w="8313169" h="2316086">
                <a:moveTo>
                  <a:pt x="0" y="0"/>
                </a:moveTo>
                <a:lnTo>
                  <a:pt x="8313169" y="0"/>
                </a:lnTo>
                <a:lnTo>
                  <a:pt x="8313169" y="2316085"/>
                </a:lnTo>
                <a:lnTo>
                  <a:pt x="0" y="2316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1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382125" y="1959620"/>
            <a:ext cx="8663834" cy="6859730"/>
            <a:chOff x="0" y="0"/>
            <a:chExt cx="5265636" cy="4169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65636" cy="4169152"/>
            </a:xfrm>
            <a:custGeom>
              <a:avLst/>
              <a:gdLst/>
              <a:ahLst/>
              <a:cxnLst/>
              <a:rect l="l" t="t" r="r" b="b"/>
              <a:pathLst>
                <a:path w="5265636" h="4169152">
                  <a:moveTo>
                    <a:pt x="5141176" y="4169152"/>
                  </a:moveTo>
                  <a:lnTo>
                    <a:pt x="124460" y="4169152"/>
                  </a:lnTo>
                  <a:cubicBezTo>
                    <a:pt x="55880" y="4169152"/>
                    <a:pt x="0" y="4113272"/>
                    <a:pt x="0" y="4044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41176" y="0"/>
                  </a:lnTo>
                  <a:cubicBezTo>
                    <a:pt x="5209756" y="0"/>
                    <a:pt x="5265636" y="55880"/>
                    <a:pt x="5265636" y="124460"/>
                  </a:cubicBezTo>
                  <a:lnTo>
                    <a:pt x="5265636" y="4044692"/>
                  </a:lnTo>
                  <a:cubicBezTo>
                    <a:pt x="5265636" y="4113272"/>
                    <a:pt x="5209756" y="4169152"/>
                    <a:pt x="5141176" y="416915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626064" y="2021488"/>
            <a:ext cx="8146028" cy="645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14"/>
              </a:lnSpc>
            </a:pPr>
            <a:r>
              <a:rPr lang="en-US" sz="3008">
                <a:solidFill>
                  <a:srgbClr val="000000"/>
                </a:solidFill>
                <a:latin typeface="Canva Sans 1 Bold"/>
              </a:rPr>
              <a:t>Listas → Elementos opcionais. Elaborada seguindo a mesma ordem apresentada no texto, com cada item designado por seu nome específico, acompanhado do respectivo número da folha ou página. Recomenda-se a elaboração de lista própria para cada tipo de ilustração (desenhos, fluxogramas, fotografias, gráficos, mapas, organogramas, plantas, quadros, retratos e outros).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72575" y="400050"/>
            <a:ext cx="904870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822650FF-CA1D-5630-6FAA-AEEEAE5EFBF5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2074" y="1333500"/>
            <a:ext cx="8622982" cy="8780139"/>
            <a:chOff x="0" y="0"/>
            <a:chExt cx="5240808" cy="53363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0808" cy="5336324"/>
            </a:xfrm>
            <a:custGeom>
              <a:avLst/>
              <a:gdLst/>
              <a:ahLst/>
              <a:cxnLst/>
              <a:rect l="l" t="t" r="r" b="b"/>
              <a:pathLst>
                <a:path w="5240808" h="5336324">
                  <a:moveTo>
                    <a:pt x="5116348" y="5336323"/>
                  </a:moveTo>
                  <a:lnTo>
                    <a:pt x="124460" y="5336323"/>
                  </a:lnTo>
                  <a:cubicBezTo>
                    <a:pt x="55880" y="5336323"/>
                    <a:pt x="0" y="5280443"/>
                    <a:pt x="0" y="52118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6348" y="0"/>
                  </a:lnTo>
                  <a:cubicBezTo>
                    <a:pt x="5184928" y="0"/>
                    <a:pt x="5240808" y="55880"/>
                    <a:pt x="5240808" y="124460"/>
                  </a:cubicBezTo>
                  <a:lnTo>
                    <a:pt x="5240808" y="5211863"/>
                  </a:lnTo>
                  <a:cubicBezTo>
                    <a:pt x="5240808" y="5280443"/>
                    <a:pt x="5184928" y="5336324"/>
                    <a:pt x="5116348" y="5336324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733216" y="1520944"/>
            <a:ext cx="7835832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 1 Bold"/>
              </a:rPr>
              <a:t>ABNT NBR 6027 - Sumário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70131" y="2361264"/>
            <a:ext cx="8014475" cy="8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 1"/>
              </a:rPr>
              <a:t>O sumário é onde se encontra a  enumeração das divisões, seções e outras partes de um documento, na mesma ordem e grafia em que a matéria nele se sucede.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1257300"/>
            <a:ext cx="8115300" cy="8718318"/>
          </a:xfrm>
          <a:custGeom>
            <a:avLst/>
            <a:gdLst/>
            <a:ahLst/>
            <a:cxnLst/>
            <a:rect l="l" t="t" r="r" b="b"/>
            <a:pathLst>
              <a:path w="8115300" h="8718318">
                <a:moveTo>
                  <a:pt x="0" y="0"/>
                </a:moveTo>
                <a:lnTo>
                  <a:pt x="8115300" y="0"/>
                </a:lnTo>
                <a:lnTo>
                  <a:pt x="8115300" y="8718318"/>
                </a:lnTo>
                <a:lnTo>
                  <a:pt x="0" y="871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94" r="-174" b="-979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363075" y="3276471"/>
            <a:ext cx="255175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Exo Bold"/>
              </a:rPr>
              <a:t>Palavra Sumário: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04641" y="3712254"/>
            <a:ext cx="8043050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 1"/>
              </a:rPr>
              <a:t>Deve estar centralizada com o mesmo tipo de fonte das seções primárias.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1392" y="4097699"/>
            <a:ext cx="109266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Exo Bold"/>
              </a:rPr>
              <a:t>Seções: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70131" y="4556760"/>
            <a:ext cx="8077560" cy="8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 1"/>
              </a:rPr>
              <a:t>Alinhadas à esquerda, em algarismos arábicos e numeração progressiva até a quinaria (ex. 3.1.1.1.1). As primárias devem ser em números inteiros a partir de 1. A partir da secundária separar por ponto os números das seções, ex. 3.1.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81392" y="5628005"/>
            <a:ext cx="2204948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Exo Bold"/>
              </a:rPr>
              <a:t>Títulos das seções: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04641" y="6144260"/>
            <a:ext cx="8043050" cy="8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 1"/>
              </a:rPr>
              <a:t>Devem ser destacados tipograficamente de forma hierárquica, da primária à quinária, podem ser usados recursos gráficos de maiúscula, negrito, itálico ou sublinhado e outros.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69704" y="215900"/>
            <a:ext cx="8678414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Canva Sans 1 Bold"/>
              </a:rPr>
              <a:t>Elementos pré-textuais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70131" y="7215505"/>
            <a:ext cx="232090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Exo Bold"/>
              </a:rPr>
              <a:t>Informações gerais: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0131" y="7607935"/>
            <a:ext cx="807756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 1"/>
              </a:rPr>
              <a:t>Utilizar apenas um espaço entre o número da seção e o título desta, não utilizar qualquer outro sinal como ponto, hífen, travessão, parênteses. Paginação deve estar à margem direita, exemplo de numeração: 3 (primeira página) ou 3-4 (página inicial e final) ou 15, 18, 20-28 (páginas em que se distribui o texto). Sumário com títulos traduzidos, separá-los por sinal de igual, ex. Comportamento informacional = information behavior. Observação: se o documento for apresentado em mais de um idioma, recomenda-se um sumário separado para cada idioma.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720C8EE-7AB0-3CAF-E2EA-680730C376F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25685" y="-57150"/>
            <a:ext cx="750347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textuais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4211" y="2244959"/>
            <a:ext cx="17040845" cy="2576282"/>
            <a:chOff x="0" y="0"/>
            <a:chExt cx="10356949" cy="1565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356949" cy="1565792"/>
            </a:xfrm>
            <a:custGeom>
              <a:avLst/>
              <a:gdLst/>
              <a:ahLst/>
              <a:cxnLst/>
              <a:rect l="l" t="t" r="r" b="b"/>
              <a:pathLst>
                <a:path w="10356949" h="1565792">
                  <a:moveTo>
                    <a:pt x="10232489" y="1565792"/>
                  </a:moveTo>
                  <a:lnTo>
                    <a:pt x="124460" y="1565792"/>
                  </a:lnTo>
                  <a:cubicBezTo>
                    <a:pt x="55880" y="1565792"/>
                    <a:pt x="0" y="1509912"/>
                    <a:pt x="0" y="14413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1441332"/>
                  </a:lnTo>
                  <a:cubicBezTo>
                    <a:pt x="10356949" y="1509912"/>
                    <a:pt x="10301070" y="1565792"/>
                    <a:pt x="10232489" y="156579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05247" y="2318384"/>
            <a:ext cx="16418773" cy="222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39"/>
              </a:lnSpc>
            </a:pPr>
            <a:r>
              <a:rPr lang="en-US" sz="3299">
                <a:solidFill>
                  <a:srgbClr val="000000"/>
                </a:solidFill>
                <a:latin typeface="Canva Sans 1 Bold"/>
              </a:rPr>
              <a:t>Introdução → Parte inicial do texto, que contém a delimitação do assunto tratado, objetivos da pesquisa e outros elementos necessários para apresentar o tema do trabalho.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94211" y="5092703"/>
            <a:ext cx="17040845" cy="2576282"/>
            <a:chOff x="0" y="0"/>
            <a:chExt cx="10356949" cy="15657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56949" cy="1565792"/>
            </a:xfrm>
            <a:custGeom>
              <a:avLst/>
              <a:gdLst/>
              <a:ahLst/>
              <a:cxnLst/>
              <a:rect l="l" t="t" r="r" b="b"/>
              <a:pathLst>
                <a:path w="10356949" h="1565792">
                  <a:moveTo>
                    <a:pt x="10232489" y="1565792"/>
                  </a:moveTo>
                  <a:lnTo>
                    <a:pt x="124460" y="1565792"/>
                  </a:lnTo>
                  <a:cubicBezTo>
                    <a:pt x="55880" y="1565792"/>
                    <a:pt x="0" y="1509912"/>
                    <a:pt x="0" y="14413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1441332"/>
                  </a:lnTo>
                  <a:cubicBezTo>
                    <a:pt x="10356949" y="1509912"/>
                    <a:pt x="10301070" y="1565792"/>
                    <a:pt x="10232489" y="156579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05247" y="5125449"/>
            <a:ext cx="16547242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0"/>
              </a:lnSpc>
            </a:pPr>
            <a:r>
              <a:rPr lang="en-US" sz="3300">
                <a:solidFill>
                  <a:srgbClr val="000000"/>
                </a:solidFill>
                <a:latin typeface="Canva Sans 1 Bold"/>
              </a:rPr>
              <a:t>Desenvolvimento → Parte principal do texto, que contém a exposição ordenada e pormenorizada do assunto. Divide-se em seções e subseções, que variam em função da abordagem do tema e do método.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4211" y="7940447"/>
            <a:ext cx="17040845" cy="1822873"/>
            <a:chOff x="0" y="0"/>
            <a:chExt cx="10356949" cy="11078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356949" cy="1107891"/>
            </a:xfrm>
            <a:custGeom>
              <a:avLst/>
              <a:gdLst/>
              <a:ahLst/>
              <a:cxnLst/>
              <a:rect l="l" t="t" r="r" b="b"/>
              <a:pathLst>
                <a:path w="10356949" h="1107891">
                  <a:moveTo>
                    <a:pt x="10232489" y="1107891"/>
                  </a:moveTo>
                  <a:lnTo>
                    <a:pt x="124460" y="1107891"/>
                  </a:lnTo>
                  <a:cubicBezTo>
                    <a:pt x="55880" y="1107891"/>
                    <a:pt x="0" y="1052011"/>
                    <a:pt x="0" y="9834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983431"/>
                  </a:lnTo>
                  <a:cubicBezTo>
                    <a:pt x="10356949" y="1052011"/>
                    <a:pt x="10301070" y="1107891"/>
                    <a:pt x="10232489" y="110789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305247" y="8053070"/>
            <a:ext cx="1641877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0"/>
              </a:lnSpc>
            </a:pPr>
            <a:r>
              <a:rPr lang="en-US" sz="3300">
                <a:solidFill>
                  <a:srgbClr val="000000"/>
                </a:solidFill>
                <a:latin typeface="Canva Sans 1 Bold"/>
              </a:rPr>
              <a:t>Conclusão → Parte final do texto, onde o conteúdo corresponde aos objetivos ou hipóteses propostos para o desenvolvimento do trabalho.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309" y="1208639"/>
            <a:ext cx="16780222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Canva Sans 1 Bold"/>
              </a:rPr>
              <a:t>Área  do  trabalho  em  que  é  exposto  o  tema,  constituída  de  três  partes fundamentais: 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CBA4C12F-886A-1173-7709-E30FF44F8C48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6628" y="224946"/>
            <a:ext cx="899474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Elementos pós-textuais: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391263"/>
            <a:ext cx="17040845" cy="2271799"/>
            <a:chOff x="0" y="0"/>
            <a:chExt cx="10356949" cy="1380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356949" cy="1380736"/>
            </a:xfrm>
            <a:custGeom>
              <a:avLst/>
              <a:gdLst/>
              <a:ahLst/>
              <a:cxnLst/>
              <a:rect l="l" t="t" r="r" b="b"/>
              <a:pathLst>
                <a:path w="10356949" h="1380736">
                  <a:moveTo>
                    <a:pt x="10232489" y="1380736"/>
                  </a:moveTo>
                  <a:lnTo>
                    <a:pt x="124460" y="1380736"/>
                  </a:lnTo>
                  <a:cubicBezTo>
                    <a:pt x="55880" y="1380736"/>
                    <a:pt x="0" y="1324856"/>
                    <a:pt x="0" y="12562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1256276"/>
                  </a:lnTo>
                  <a:cubicBezTo>
                    <a:pt x="10356949" y="1324856"/>
                    <a:pt x="10301070" y="1380736"/>
                    <a:pt x="10232489" y="1380736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11434" y="2380294"/>
            <a:ext cx="16490402" cy="203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000000"/>
                </a:solidFill>
                <a:latin typeface="Canva Sans 1 Bold"/>
              </a:rPr>
              <a:t>Apêndices → Elemento opcional, que consiste em texto ou documento elaborado pelo autor, a fim de complementar sua argumentação. Os apêndices devem ser identificados por letras maiúsculas consecutivas, seguidas de hífen e pelos respectivos títulos.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36212" y="8237722"/>
            <a:ext cx="17040845" cy="1700956"/>
            <a:chOff x="0" y="0"/>
            <a:chExt cx="10356949" cy="1033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56949" cy="1033793"/>
            </a:xfrm>
            <a:custGeom>
              <a:avLst/>
              <a:gdLst/>
              <a:ahLst/>
              <a:cxnLst/>
              <a:rect l="l" t="t" r="r" b="b"/>
              <a:pathLst>
                <a:path w="10356949" h="1033793">
                  <a:moveTo>
                    <a:pt x="10232489" y="1033793"/>
                  </a:moveTo>
                  <a:lnTo>
                    <a:pt x="124460" y="1033793"/>
                  </a:lnTo>
                  <a:cubicBezTo>
                    <a:pt x="55880" y="1033793"/>
                    <a:pt x="0" y="977913"/>
                    <a:pt x="0" y="909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909333"/>
                  </a:lnTo>
                  <a:cubicBezTo>
                    <a:pt x="10356949" y="977913"/>
                    <a:pt x="10301070" y="1033793"/>
                    <a:pt x="10232489" y="1033793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60424" y="8313922"/>
            <a:ext cx="16541411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000000"/>
                </a:solidFill>
                <a:latin typeface="Canva Sans 1 Bold"/>
              </a:rPr>
              <a:t>Referências → Elemento obrigatório que consiste na apresentação dos documentos que foram usados de base para o trabalho acadêmico em questão.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48973" y="1470029"/>
            <a:ext cx="771510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 1"/>
              </a:rPr>
              <a:t>Elementos que complementam o trabalho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36212" y="5034536"/>
            <a:ext cx="17040845" cy="2946011"/>
            <a:chOff x="0" y="0"/>
            <a:chExt cx="10356949" cy="17905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56949" cy="1790503"/>
            </a:xfrm>
            <a:custGeom>
              <a:avLst/>
              <a:gdLst/>
              <a:ahLst/>
              <a:cxnLst/>
              <a:rect l="l" t="t" r="r" b="b"/>
              <a:pathLst>
                <a:path w="10356949" h="1790503">
                  <a:moveTo>
                    <a:pt x="10232489" y="1790503"/>
                  </a:moveTo>
                  <a:lnTo>
                    <a:pt x="124460" y="1790503"/>
                  </a:lnTo>
                  <a:cubicBezTo>
                    <a:pt x="55880" y="1790503"/>
                    <a:pt x="0" y="1734623"/>
                    <a:pt x="0" y="1666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1666043"/>
                  </a:lnTo>
                  <a:cubicBezTo>
                    <a:pt x="10356949" y="1734623"/>
                    <a:pt x="10301070" y="1790503"/>
                    <a:pt x="10232489" y="1790503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60424" y="5005961"/>
            <a:ext cx="16541411" cy="2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000000"/>
                </a:solidFill>
                <a:latin typeface="Canva Sans 1 Bold"/>
              </a:rPr>
              <a:t>Anexos → Elemento opcional, que consiste em um texto ou documento não elaborado pelo autor, que serve de fundamentação, comprovação e ilustração. Os anexos devem ser identificados por letras maiúsculas consecutivas, seguidas de hífen e pelos respectivos títulos.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7ECE2178-1E8C-0493-9F17-CE244A662641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323850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6023 - Referência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10707" y="1726521"/>
            <a:ext cx="17040845" cy="4037583"/>
            <a:chOff x="0" y="0"/>
            <a:chExt cx="10356949" cy="2453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356949" cy="2453930"/>
            </a:xfrm>
            <a:custGeom>
              <a:avLst/>
              <a:gdLst/>
              <a:ahLst/>
              <a:cxnLst/>
              <a:rect l="l" t="t" r="r" b="b"/>
              <a:pathLst>
                <a:path w="10356949" h="2453930">
                  <a:moveTo>
                    <a:pt x="10232489" y="2453930"/>
                  </a:moveTo>
                  <a:lnTo>
                    <a:pt x="124460" y="2453930"/>
                  </a:lnTo>
                  <a:cubicBezTo>
                    <a:pt x="55880" y="2453930"/>
                    <a:pt x="0" y="2398050"/>
                    <a:pt x="0" y="23294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2329470"/>
                  </a:lnTo>
                  <a:cubicBezTo>
                    <a:pt x="10356949" y="2398050"/>
                    <a:pt x="10301070" y="2453930"/>
                    <a:pt x="10232489" y="245393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71405" y="1812246"/>
            <a:ext cx="16362336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Elemento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obrigatório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, que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consiste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relação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das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obras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consultadas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citadas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no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texto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, de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maneira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que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permita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identificação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individual de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cada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uma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delas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conforme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ABNT NBR 6023 </a:t>
            </a:r>
            <a:r>
              <a:rPr lang="en-US" sz="3000" dirty="0" smtClean="0">
                <a:solidFill>
                  <a:srgbClr val="000000"/>
                </a:solidFill>
                <a:latin typeface="Canva Sans 1 Bold"/>
              </a:rPr>
              <a:t>(</a:t>
            </a:r>
            <a:r>
              <a:rPr lang="en-US" sz="3000" dirty="0" err="1" smtClean="0">
                <a:solidFill>
                  <a:srgbClr val="000000"/>
                </a:solidFill>
                <a:latin typeface="Canva Sans 1 Bold"/>
              </a:rPr>
              <a:t>Associação</a:t>
            </a:r>
            <a:r>
              <a:rPr lang="en-US" sz="3000" dirty="0" smtClean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nva Sans 1 Bold"/>
              </a:rPr>
              <a:t>Brasileira</a:t>
            </a:r>
            <a:r>
              <a:rPr lang="en-US" sz="3000" dirty="0" smtClean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3000" dirty="0" err="1" smtClean="0">
                <a:solidFill>
                  <a:srgbClr val="000000"/>
                </a:solidFill>
                <a:latin typeface="Canva Sans 1 Bold"/>
              </a:rPr>
              <a:t>Normas</a:t>
            </a:r>
            <a:r>
              <a:rPr lang="en-US" sz="3000" dirty="0" smtClean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nva Sans 1 Bold"/>
              </a:rPr>
              <a:t>Técnicas</a:t>
            </a:r>
            <a:r>
              <a:rPr lang="en-US" sz="3000" dirty="0" smtClean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2018). As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referências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devem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ser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organizadas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em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ordem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alfabética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caso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as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citações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no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texto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obedeçam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ao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sistema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autor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-data,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conforme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aparecem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no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texto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quando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utilizado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o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sistema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chamada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numérico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Indicar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em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nota de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rodapé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norma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utilizada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elaboração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das </a:t>
            </a:r>
            <a:r>
              <a:rPr lang="en-US" sz="3000" dirty="0" err="1">
                <a:solidFill>
                  <a:srgbClr val="000000"/>
                </a:solidFill>
                <a:latin typeface="Canva Sans 1 Bold"/>
              </a:rPr>
              <a:t>referências</a:t>
            </a:r>
            <a:r>
              <a:rPr lang="en-US" sz="3000" dirty="0">
                <a:solidFill>
                  <a:srgbClr val="000000"/>
                </a:solidFill>
                <a:latin typeface="Canva Sans 1 Bold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65320" y="6541414"/>
            <a:ext cx="8429182" cy="3262192"/>
            <a:chOff x="0" y="0"/>
            <a:chExt cx="10170596" cy="39361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70596" cy="3936140"/>
            </a:xfrm>
            <a:custGeom>
              <a:avLst/>
              <a:gdLst/>
              <a:ahLst/>
              <a:cxnLst/>
              <a:rect l="l" t="t" r="r" b="b"/>
              <a:pathLst>
                <a:path w="10170596" h="3936140">
                  <a:moveTo>
                    <a:pt x="10046136" y="3936140"/>
                  </a:moveTo>
                  <a:lnTo>
                    <a:pt x="124460" y="3936140"/>
                  </a:lnTo>
                  <a:cubicBezTo>
                    <a:pt x="55880" y="3936140"/>
                    <a:pt x="0" y="3880260"/>
                    <a:pt x="0" y="38116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6136" y="0"/>
                  </a:lnTo>
                  <a:cubicBezTo>
                    <a:pt x="10114716" y="0"/>
                    <a:pt x="10170596" y="55880"/>
                    <a:pt x="10170596" y="124460"/>
                  </a:cubicBezTo>
                  <a:lnTo>
                    <a:pt x="10170596" y="3811680"/>
                  </a:lnTo>
                  <a:cubicBezTo>
                    <a:pt x="10170596" y="3880260"/>
                    <a:pt x="10114716" y="3936140"/>
                    <a:pt x="10046136" y="393614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09836" y="6567460"/>
            <a:ext cx="8112400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222222"/>
                </a:solidFill>
                <a:latin typeface="Canva Sans 1 Bold"/>
              </a:rPr>
              <a:t>As referências devem ser listadas ao final do trabalho, em ordem alfabética, adotando-se o sistema letra por letra.</a:t>
            </a: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222222"/>
                </a:solidFill>
                <a:latin typeface="Canva Sans 1 Bold"/>
              </a:rPr>
              <a:t>A entrada se faz sistematicamente pelo sobrenome do autor. Entretanto, não havendo o autor (pessoa ou entidade), far-se-á pelo título.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80178" y="6551909"/>
            <a:ext cx="8429182" cy="3251698"/>
            <a:chOff x="0" y="0"/>
            <a:chExt cx="10170596" cy="39234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70596" cy="3923478"/>
            </a:xfrm>
            <a:custGeom>
              <a:avLst/>
              <a:gdLst/>
              <a:ahLst/>
              <a:cxnLst/>
              <a:rect l="l" t="t" r="r" b="b"/>
              <a:pathLst>
                <a:path w="10170596" h="3923478">
                  <a:moveTo>
                    <a:pt x="10046136" y="3923478"/>
                  </a:moveTo>
                  <a:lnTo>
                    <a:pt x="124460" y="3923478"/>
                  </a:lnTo>
                  <a:cubicBezTo>
                    <a:pt x="55880" y="3923478"/>
                    <a:pt x="0" y="3867598"/>
                    <a:pt x="0" y="37990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6136" y="0"/>
                  </a:lnTo>
                  <a:cubicBezTo>
                    <a:pt x="10114716" y="0"/>
                    <a:pt x="10170596" y="55880"/>
                    <a:pt x="10170596" y="124460"/>
                  </a:cubicBezTo>
                  <a:lnTo>
                    <a:pt x="10170596" y="3799018"/>
                  </a:lnTo>
                  <a:cubicBezTo>
                    <a:pt x="10170596" y="3867598"/>
                    <a:pt x="10114716" y="3923478"/>
                    <a:pt x="10046136" y="3923478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065320" y="6078429"/>
            <a:ext cx="16957752" cy="439158"/>
          </a:xfrm>
          <a:custGeom>
            <a:avLst/>
            <a:gdLst/>
            <a:ahLst/>
            <a:cxnLst/>
            <a:rect l="l" t="t" r="r" b="b"/>
            <a:pathLst>
              <a:path w="16957752" h="439158">
                <a:moveTo>
                  <a:pt x="0" y="0"/>
                </a:moveTo>
                <a:lnTo>
                  <a:pt x="16957751" y="0"/>
                </a:lnTo>
                <a:lnTo>
                  <a:pt x="16957751" y="439158"/>
                </a:lnTo>
                <a:lnTo>
                  <a:pt x="0" y="439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880710" b="-188071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45379" y="6085184"/>
            <a:ext cx="84216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891">
                <a:solidFill>
                  <a:srgbClr val="FFFFFF"/>
                </a:solidFill>
                <a:latin typeface="Canva Sans 1 Bold"/>
              </a:rPr>
              <a:t>Autor-data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9703" y="6086578"/>
            <a:ext cx="830813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891">
                <a:solidFill>
                  <a:srgbClr val="FFFFFF"/>
                </a:solidFill>
                <a:latin typeface="Canva Sans 1 Bold"/>
              </a:rPr>
              <a:t>Númerica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8312163" y="7275854"/>
            <a:ext cx="2450354" cy="85677"/>
          </a:xfrm>
          <a:custGeom>
            <a:avLst/>
            <a:gdLst/>
            <a:ahLst/>
            <a:cxnLst/>
            <a:rect l="l" t="t" r="r" b="b"/>
            <a:pathLst>
              <a:path w="2450354" h="85677">
                <a:moveTo>
                  <a:pt x="0" y="0"/>
                </a:moveTo>
                <a:lnTo>
                  <a:pt x="2450354" y="0"/>
                </a:lnTo>
                <a:lnTo>
                  <a:pt x="2450354" y="85677"/>
                </a:lnTo>
                <a:lnTo>
                  <a:pt x="0" y="85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380000" b="-1380000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738569" y="6707098"/>
            <a:ext cx="8112400" cy="191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222222"/>
                </a:solidFill>
                <a:latin typeface="Canva Sans 1 Bold"/>
              </a:rPr>
              <a:t>As referências devem ser numeradas de acordo com a ordem sequencial em que aparecem no texto pela primeira vez e colocadas em listas nesta mesma ordem 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BB1218D-33E1-902E-7CD6-3286CB77130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323850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6023 - Referência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1771091"/>
            <a:ext cx="16957752" cy="439158"/>
          </a:xfrm>
          <a:custGeom>
            <a:avLst/>
            <a:gdLst/>
            <a:ahLst/>
            <a:cxnLst/>
            <a:rect l="l" t="t" r="r" b="b"/>
            <a:pathLst>
              <a:path w="16957752" h="439158">
                <a:moveTo>
                  <a:pt x="0" y="0"/>
                </a:moveTo>
                <a:lnTo>
                  <a:pt x="16957752" y="0"/>
                </a:lnTo>
                <a:lnTo>
                  <a:pt x="16957752" y="439159"/>
                </a:lnTo>
                <a:lnTo>
                  <a:pt x="0" y="43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880710" b="-188071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685366"/>
            <a:ext cx="16957752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Canva Sans 1 Bold"/>
              </a:rPr>
              <a:t>Regras gerais: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87153" y="2572200"/>
            <a:ext cx="17040845" cy="7484226"/>
            <a:chOff x="0" y="0"/>
            <a:chExt cx="10356949" cy="4548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56949" cy="4548704"/>
            </a:xfrm>
            <a:custGeom>
              <a:avLst/>
              <a:gdLst/>
              <a:ahLst/>
              <a:cxnLst/>
              <a:rect l="l" t="t" r="r" b="b"/>
              <a:pathLst>
                <a:path w="10356949" h="4548704">
                  <a:moveTo>
                    <a:pt x="10232489" y="4548704"/>
                  </a:moveTo>
                  <a:lnTo>
                    <a:pt x="124460" y="4548704"/>
                  </a:lnTo>
                  <a:cubicBezTo>
                    <a:pt x="55880" y="4548704"/>
                    <a:pt x="0" y="4492823"/>
                    <a:pt x="0" y="44242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4424244"/>
                  </a:lnTo>
                  <a:cubicBezTo>
                    <a:pt x="10356949" y="4492824"/>
                    <a:pt x="10301070" y="4548704"/>
                    <a:pt x="10232489" y="4548704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41094" y="2731770"/>
            <a:ext cx="16332964" cy="699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6" lvl="1" indent="-302258" algn="just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1 Bold"/>
              </a:rPr>
              <a:t>devem ser elaboradas em espaço simples, alinhadas à margem esquerda do texto e separadas entre si por uma linha em branco de espaço simples. Quando aparecerem em notas de rodapé, devem ser alinhadas à margem esquerda do texto e, a partir da segunda linha da mesma referência, abaixo da primeira letra da primeira palavra, de forma a destacar o expoente e sem espaço entre elas;</a:t>
            </a:r>
          </a:p>
          <a:p>
            <a:pPr marL="604516" lvl="1" indent="-302258" algn="just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1 Bold"/>
              </a:rPr>
              <a:t>elementos essenciais e complementares da referência devem ser apresentados em sequência padronizada;</a:t>
            </a:r>
          </a:p>
          <a:p>
            <a:pPr marL="604516" lvl="1" indent="-302258" algn="just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1 Bold"/>
              </a:rPr>
              <a:t>para compor cada referência, deve-se obedecer à sequência dos elementos;</a:t>
            </a:r>
          </a:p>
          <a:p>
            <a:pPr marL="604516" lvl="1" indent="-302258" algn="just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1 Bold"/>
              </a:rPr>
              <a:t>a pontuação deve ser uniforme para todas as referências;</a:t>
            </a:r>
          </a:p>
          <a:p>
            <a:pPr marL="604516" lvl="1" indent="-302258" algn="just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1 Bold"/>
              </a:rPr>
              <a:t>ao optar pelo uso de elementos complementares, estes devem ser incluídos em todas as referências do mesmo tipo de documento.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D33B3682-3001-901D-6A66-A32E98B3880C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323850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10707" y="1726521"/>
            <a:ext cx="17040845" cy="4037583"/>
            <a:chOff x="0" y="0"/>
            <a:chExt cx="10356949" cy="2453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356949" cy="2453930"/>
            </a:xfrm>
            <a:custGeom>
              <a:avLst/>
              <a:gdLst/>
              <a:ahLst/>
              <a:cxnLst/>
              <a:rect l="l" t="t" r="r" b="b"/>
              <a:pathLst>
                <a:path w="10356949" h="2453930">
                  <a:moveTo>
                    <a:pt x="10232489" y="2453930"/>
                  </a:moveTo>
                  <a:lnTo>
                    <a:pt x="124460" y="2453930"/>
                  </a:lnTo>
                  <a:cubicBezTo>
                    <a:pt x="55880" y="2453930"/>
                    <a:pt x="0" y="2398050"/>
                    <a:pt x="0" y="23294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489" y="0"/>
                  </a:lnTo>
                  <a:cubicBezTo>
                    <a:pt x="10301070" y="0"/>
                    <a:pt x="10356949" y="55880"/>
                    <a:pt x="10356949" y="124460"/>
                  </a:cubicBezTo>
                  <a:lnTo>
                    <a:pt x="10356949" y="2329470"/>
                  </a:lnTo>
                  <a:cubicBezTo>
                    <a:pt x="10356949" y="2398050"/>
                    <a:pt x="10301070" y="2453930"/>
                    <a:pt x="10232489" y="245393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71405" y="1812246"/>
            <a:ext cx="16362336" cy="375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1 Bold"/>
              </a:rPr>
              <a:t>Citação é a menção no texto de informações extraídas de uma fonte documental que tem o propósito de esclarecer ou fundamentar as ideias do autor. A fonte de onde foi extraída a informação deve ser citada obrigatoriamente, respeitando-se os direitos autorais, conforme ABNT NBR 10520 (ASSOCIAÇÃO BRASILEIRA DE NORMAS TÉCNICAS, 2002). As citações mencionadas no texto devem, obrigatoriamente, seguir a mesma forma de entrada utilizada nas referências, no final do trabalho e/ou em notas de rodapé.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65320" y="6541414"/>
            <a:ext cx="8429182" cy="3262192"/>
            <a:chOff x="0" y="0"/>
            <a:chExt cx="10170596" cy="39361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70596" cy="3936140"/>
            </a:xfrm>
            <a:custGeom>
              <a:avLst/>
              <a:gdLst/>
              <a:ahLst/>
              <a:cxnLst/>
              <a:rect l="l" t="t" r="r" b="b"/>
              <a:pathLst>
                <a:path w="10170596" h="3936140">
                  <a:moveTo>
                    <a:pt x="10046136" y="3936140"/>
                  </a:moveTo>
                  <a:lnTo>
                    <a:pt x="124460" y="3936140"/>
                  </a:lnTo>
                  <a:cubicBezTo>
                    <a:pt x="55880" y="3936140"/>
                    <a:pt x="0" y="3880260"/>
                    <a:pt x="0" y="38116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6136" y="0"/>
                  </a:lnTo>
                  <a:cubicBezTo>
                    <a:pt x="10114716" y="0"/>
                    <a:pt x="10170596" y="55880"/>
                    <a:pt x="10170596" y="124460"/>
                  </a:cubicBezTo>
                  <a:lnTo>
                    <a:pt x="10170596" y="3811680"/>
                  </a:lnTo>
                  <a:cubicBezTo>
                    <a:pt x="10170596" y="3880260"/>
                    <a:pt x="10114716" y="3936140"/>
                    <a:pt x="10046136" y="393614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09836" y="6557935"/>
            <a:ext cx="8112400" cy="298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22222"/>
                </a:solidFill>
                <a:latin typeface="Canva Sans 1 Bold"/>
              </a:rPr>
              <a:t>A forma da entrada do nome do autor (pessoal = Sobrenome do autor ou institucional = Nome da instituição, obra sem autoria a entrada = Título da obra). Utilizar na citação, nas Referências ou em notas de rodapé a mesma forma de entrada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80178" y="6551909"/>
            <a:ext cx="8429182" cy="3251698"/>
            <a:chOff x="0" y="0"/>
            <a:chExt cx="10170596" cy="39234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70596" cy="3923478"/>
            </a:xfrm>
            <a:custGeom>
              <a:avLst/>
              <a:gdLst/>
              <a:ahLst/>
              <a:cxnLst/>
              <a:rect l="l" t="t" r="r" b="b"/>
              <a:pathLst>
                <a:path w="10170596" h="3923478">
                  <a:moveTo>
                    <a:pt x="10046136" y="3923478"/>
                  </a:moveTo>
                  <a:lnTo>
                    <a:pt x="124460" y="3923478"/>
                  </a:lnTo>
                  <a:cubicBezTo>
                    <a:pt x="55880" y="3923478"/>
                    <a:pt x="0" y="3867598"/>
                    <a:pt x="0" y="37990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6136" y="0"/>
                  </a:lnTo>
                  <a:cubicBezTo>
                    <a:pt x="10114716" y="0"/>
                    <a:pt x="10170596" y="55880"/>
                    <a:pt x="10170596" y="124460"/>
                  </a:cubicBezTo>
                  <a:lnTo>
                    <a:pt x="10170596" y="3799018"/>
                  </a:lnTo>
                  <a:cubicBezTo>
                    <a:pt x="10170596" y="3867598"/>
                    <a:pt x="10114716" y="3923478"/>
                    <a:pt x="10046136" y="3923478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751628" y="6571843"/>
            <a:ext cx="8308139" cy="280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>
                <a:solidFill>
                  <a:srgbClr val="222222"/>
                </a:solidFill>
                <a:latin typeface="Canva Sans 1 Bold"/>
              </a:rPr>
              <a:t>Neste sistema, a indicação da fonte deve ser feita por uma numeração única e consecutiva, em algarismos arábicos, remetendo às Referências ao final do trabalho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65320" y="6078429"/>
            <a:ext cx="16957752" cy="439158"/>
          </a:xfrm>
          <a:custGeom>
            <a:avLst/>
            <a:gdLst/>
            <a:ahLst/>
            <a:cxnLst/>
            <a:rect l="l" t="t" r="r" b="b"/>
            <a:pathLst>
              <a:path w="16957752" h="439158">
                <a:moveTo>
                  <a:pt x="0" y="0"/>
                </a:moveTo>
                <a:lnTo>
                  <a:pt x="16957751" y="0"/>
                </a:lnTo>
                <a:lnTo>
                  <a:pt x="16957751" y="439158"/>
                </a:lnTo>
                <a:lnTo>
                  <a:pt x="0" y="439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880710" b="-1880710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45379" y="6085184"/>
            <a:ext cx="84216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891">
                <a:solidFill>
                  <a:srgbClr val="FFFFFF"/>
                </a:solidFill>
                <a:latin typeface="Canva Sans 1 Bold"/>
              </a:rPr>
              <a:t>Autor-data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89703" y="6086578"/>
            <a:ext cx="830813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891">
                <a:solidFill>
                  <a:srgbClr val="FFFFFF"/>
                </a:solidFill>
                <a:latin typeface="Canva Sans 1 Bold"/>
              </a:rPr>
              <a:t>Númerica</a:t>
            </a:r>
          </a:p>
        </p:txBody>
      </p:sp>
      <p:sp>
        <p:nvSpPr>
          <p:cNvPr id="16" name="Freeform 16"/>
          <p:cNvSpPr/>
          <p:nvPr/>
        </p:nvSpPr>
        <p:spPr>
          <a:xfrm rot="5400000">
            <a:off x="8312163" y="7275854"/>
            <a:ext cx="2450354" cy="85677"/>
          </a:xfrm>
          <a:custGeom>
            <a:avLst/>
            <a:gdLst/>
            <a:ahLst/>
            <a:cxnLst/>
            <a:rect l="l" t="t" r="r" b="b"/>
            <a:pathLst>
              <a:path w="2450354" h="85677">
                <a:moveTo>
                  <a:pt x="0" y="0"/>
                </a:moveTo>
                <a:lnTo>
                  <a:pt x="2450354" y="0"/>
                </a:lnTo>
                <a:lnTo>
                  <a:pt x="2450354" y="85677"/>
                </a:lnTo>
                <a:lnTo>
                  <a:pt x="0" y="85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380000" b="-1380000"/>
            </a:stretch>
          </a:blipFill>
        </p:spPr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E07F2FB-DBF7-E2AD-E194-C20B8F24EE10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16006" y="4652572"/>
            <a:ext cx="7920079" cy="5474524"/>
            <a:chOff x="0" y="0"/>
            <a:chExt cx="4813603" cy="33272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3603" cy="3327263"/>
            </a:xfrm>
            <a:custGeom>
              <a:avLst/>
              <a:gdLst/>
              <a:ahLst/>
              <a:cxnLst/>
              <a:rect l="l" t="t" r="r" b="b"/>
              <a:pathLst>
                <a:path w="4813603" h="3327263">
                  <a:moveTo>
                    <a:pt x="4689142" y="3327263"/>
                  </a:moveTo>
                  <a:lnTo>
                    <a:pt x="124460" y="3327263"/>
                  </a:lnTo>
                  <a:cubicBezTo>
                    <a:pt x="55880" y="3327263"/>
                    <a:pt x="0" y="3271383"/>
                    <a:pt x="0" y="3202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89142" y="0"/>
                  </a:lnTo>
                  <a:cubicBezTo>
                    <a:pt x="4757723" y="0"/>
                    <a:pt x="4813603" y="55880"/>
                    <a:pt x="4813603" y="124460"/>
                  </a:cubicBezTo>
                  <a:lnTo>
                    <a:pt x="4813603" y="3202803"/>
                  </a:lnTo>
                  <a:cubicBezTo>
                    <a:pt x="4813603" y="3271383"/>
                    <a:pt x="4757723" y="3327263"/>
                    <a:pt x="4689142" y="3327263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Citações Direta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3551" y="2278977"/>
            <a:ext cx="1603589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299" dirty="0">
                <a:solidFill>
                  <a:srgbClr val="222222"/>
                </a:solidFill>
                <a:latin typeface="Canva Sans 1 Bold"/>
              </a:rPr>
              <a:t>É  a </a:t>
            </a:r>
            <a:r>
              <a:rPr lang="en-US" sz="3299" dirty="0" err="1">
                <a:solidFill>
                  <a:srgbClr val="222222"/>
                </a:solidFill>
                <a:latin typeface="Canva Sans 1 Bold"/>
              </a:rPr>
              <a:t>reprodução</a:t>
            </a:r>
            <a:r>
              <a:rPr lang="en-US" sz="3299" dirty="0">
                <a:solidFill>
                  <a:srgbClr val="222222"/>
                </a:solidFill>
                <a:latin typeface="Canva Sans 1 Bold"/>
              </a:rPr>
              <a:t> integral de parte da </a:t>
            </a:r>
            <a:r>
              <a:rPr lang="en-US" sz="3299" dirty="0" err="1">
                <a:solidFill>
                  <a:srgbClr val="222222"/>
                </a:solidFill>
                <a:latin typeface="Canva Sans 1 Bold"/>
              </a:rPr>
              <a:t>obra</a:t>
            </a:r>
            <a:r>
              <a:rPr lang="en-US" sz="3299" dirty="0">
                <a:solidFill>
                  <a:srgbClr val="222222"/>
                </a:solidFill>
                <a:latin typeface="Canva Sans 1 Bold"/>
              </a:rPr>
              <a:t> </a:t>
            </a:r>
            <a:r>
              <a:rPr lang="en-US" sz="3299" dirty="0" err="1">
                <a:solidFill>
                  <a:srgbClr val="222222"/>
                </a:solidFill>
                <a:latin typeface="Canva Sans 1 Bold"/>
              </a:rPr>
              <a:t>consultada</a:t>
            </a:r>
            <a:r>
              <a:rPr lang="en-US" sz="3299" dirty="0">
                <a:solidFill>
                  <a:srgbClr val="222222"/>
                </a:solidFill>
                <a:latin typeface="Canva Sans 1 Bold"/>
              </a:rPr>
              <a:t>, </a:t>
            </a:r>
            <a:r>
              <a:rPr lang="en-US" sz="3299" dirty="0" err="1">
                <a:solidFill>
                  <a:srgbClr val="222222"/>
                </a:solidFill>
                <a:latin typeface="Canva Sans 1 Bold"/>
              </a:rPr>
              <a:t>conservando</a:t>
            </a:r>
            <a:r>
              <a:rPr lang="en-US" sz="3299" dirty="0">
                <a:solidFill>
                  <a:srgbClr val="222222"/>
                </a:solidFill>
                <a:latin typeface="Canva Sans 1 Bold"/>
              </a:rPr>
              <a:t>-se a </a:t>
            </a:r>
            <a:r>
              <a:rPr lang="en-US" sz="3299" dirty="0" err="1">
                <a:solidFill>
                  <a:srgbClr val="222222"/>
                </a:solidFill>
                <a:latin typeface="Canva Sans 1 Bold"/>
              </a:rPr>
              <a:t>grafia</a:t>
            </a:r>
            <a:r>
              <a:rPr lang="en-US" sz="3299" dirty="0">
                <a:solidFill>
                  <a:srgbClr val="222222"/>
                </a:solidFill>
                <a:latin typeface="Canva Sans 1 Bold"/>
              </a:rPr>
              <a:t>, </a:t>
            </a:r>
            <a:r>
              <a:rPr lang="en-US" sz="3299" dirty="0" err="1">
                <a:solidFill>
                  <a:srgbClr val="222222"/>
                </a:solidFill>
                <a:latin typeface="Canva Sans 1 Bold"/>
              </a:rPr>
              <a:t>pontuação</a:t>
            </a:r>
            <a:r>
              <a:rPr lang="en-US" sz="3299" dirty="0">
                <a:solidFill>
                  <a:srgbClr val="222222"/>
                </a:solidFill>
                <a:latin typeface="Canva Sans 1 Bold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87026" y="3512706"/>
            <a:ext cx="7920079" cy="939842"/>
            <a:chOff x="0" y="0"/>
            <a:chExt cx="2085947" cy="2475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85947" cy="247530"/>
            </a:xfrm>
            <a:custGeom>
              <a:avLst/>
              <a:gdLst/>
              <a:ahLst/>
              <a:cxnLst/>
              <a:rect l="l" t="t" r="r" b="b"/>
              <a:pathLst>
                <a:path w="2085947" h="247530">
                  <a:moveTo>
                    <a:pt x="0" y="0"/>
                  </a:moveTo>
                  <a:lnTo>
                    <a:pt x="2085947" y="0"/>
                  </a:lnTo>
                  <a:lnTo>
                    <a:pt x="2085947" y="247530"/>
                  </a:lnTo>
                  <a:lnTo>
                    <a:pt x="0" y="247530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01009" y="3560331"/>
            <a:ext cx="7906096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</a:pPr>
            <a:r>
              <a:rPr lang="en-US" sz="2299">
                <a:solidFill>
                  <a:srgbClr val="FFFFFF"/>
                </a:solidFill>
                <a:latin typeface="Canva Sans 1 Bold"/>
              </a:rPr>
              <a:t>Até 3 linhas: deve ser incorporada ao parágrafo entre aspas duplas. 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916006" y="3512706"/>
            <a:ext cx="7920079" cy="939842"/>
            <a:chOff x="0" y="0"/>
            <a:chExt cx="2085947" cy="2475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85947" cy="247530"/>
            </a:xfrm>
            <a:custGeom>
              <a:avLst/>
              <a:gdLst/>
              <a:ahLst/>
              <a:cxnLst/>
              <a:rect l="l" t="t" r="r" b="b"/>
              <a:pathLst>
                <a:path w="2085947" h="247530">
                  <a:moveTo>
                    <a:pt x="0" y="0"/>
                  </a:moveTo>
                  <a:lnTo>
                    <a:pt x="2085947" y="0"/>
                  </a:lnTo>
                  <a:lnTo>
                    <a:pt x="2085947" y="247530"/>
                  </a:lnTo>
                  <a:lnTo>
                    <a:pt x="0" y="247530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45361" y="3480997"/>
            <a:ext cx="7880419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 Mais de três linhas: deve figurar abaixo do texto, com recuo de 4 cm da margem esquerda, com letra e espaçamentomenor e sem aspas.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86170" y="4652572"/>
            <a:ext cx="8020935" cy="5474524"/>
            <a:chOff x="0" y="0"/>
            <a:chExt cx="4874900" cy="33272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74900" cy="3327263"/>
            </a:xfrm>
            <a:custGeom>
              <a:avLst/>
              <a:gdLst/>
              <a:ahLst/>
              <a:cxnLst/>
              <a:rect l="l" t="t" r="r" b="b"/>
              <a:pathLst>
                <a:path w="4874900" h="3327263">
                  <a:moveTo>
                    <a:pt x="4750440" y="3327263"/>
                  </a:moveTo>
                  <a:lnTo>
                    <a:pt x="124460" y="3327263"/>
                  </a:lnTo>
                  <a:cubicBezTo>
                    <a:pt x="55880" y="3327263"/>
                    <a:pt x="0" y="3271383"/>
                    <a:pt x="0" y="3202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50440" y="0"/>
                  </a:lnTo>
                  <a:cubicBezTo>
                    <a:pt x="4819020" y="0"/>
                    <a:pt x="4874900" y="55880"/>
                    <a:pt x="4874900" y="124460"/>
                  </a:cubicBezTo>
                  <a:lnTo>
                    <a:pt x="4874900" y="3202803"/>
                  </a:lnTo>
                  <a:cubicBezTo>
                    <a:pt x="4874900" y="3271383"/>
                    <a:pt x="4819020" y="3327263"/>
                    <a:pt x="4750440" y="3327263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643551" y="4869949"/>
            <a:ext cx="7500449" cy="10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8"/>
              </a:lnSpc>
            </a:pP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 De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acordo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com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Magalhães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(2015, p. 49) "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fenômeno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aleatório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à 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situação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 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ou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acontecimento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cujos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os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resultados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não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podem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ser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5" spc="87" dirty="0" err="1">
                <a:solidFill>
                  <a:srgbClr val="000000"/>
                </a:solidFill>
                <a:latin typeface="Canva Sans 1"/>
              </a:rPr>
              <a:t>previsto</a:t>
            </a:r>
            <a:r>
              <a:rPr lang="en-US" sz="2195" spc="87" dirty="0">
                <a:solidFill>
                  <a:srgbClr val="000000"/>
                </a:solidFill>
                <a:latin typeface="Canva Sans 1"/>
              </a:rPr>
              <a:t>"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10428" y="4822324"/>
            <a:ext cx="765865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9"/>
              </a:lnSpc>
            </a:pPr>
            <a:r>
              <a:rPr lang="en-US" sz="2099" spc="209" dirty="0">
                <a:solidFill>
                  <a:srgbClr val="000000"/>
                </a:solidFill>
                <a:latin typeface="Canva Sans 1"/>
              </a:rPr>
              <a:t>  De </a:t>
            </a:r>
            <a:r>
              <a:rPr lang="en-US" sz="2099" spc="209" dirty="0" err="1">
                <a:solidFill>
                  <a:srgbClr val="000000"/>
                </a:solidFill>
                <a:latin typeface="Canva Sans 1"/>
              </a:rPr>
              <a:t>acordo</a:t>
            </a:r>
            <a:r>
              <a:rPr lang="en-US" sz="2099" spc="20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099" spc="209" dirty="0" err="1">
                <a:solidFill>
                  <a:srgbClr val="000000"/>
                </a:solidFill>
                <a:latin typeface="Canva Sans 1"/>
              </a:rPr>
              <a:t>Niquito</a:t>
            </a:r>
            <a:r>
              <a:rPr lang="en-US" sz="2099" spc="209" dirty="0">
                <a:solidFill>
                  <a:srgbClr val="000000"/>
                </a:solidFill>
                <a:latin typeface="Canva Sans 1"/>
              </a:rPr>
              <a:t>, Ely e Ribeiro (2018, p</a:t>
            </a:r>
            <a:r>
              <a:rPr lang="en-US" sz="2099" spc="209" dirty="0" smtClean="0">
                <a:solidFill>
                  <a:srgbClr val="000000"/>
                </a:solidFill>
                <a:latin typeface="Canva Sans 1"/>
              </a:rPr>
              <a:t>. 199</a:t>
            </a:r>
            <a:r>
              <a:rPr lang="en-US" sz="2099" spc="209" dirty="0">
                <a:solidFill>
                  <a:srgbClr val="000000"/>
                </a:solidFill>
                <a:latin typeface="Canva Sans 1"/>
              </a:rPr>
              <a:t>):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10428" y="7032633"/>
            <a:ext cx="7462911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    As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políticas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inclusão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população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são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 de  extrema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importância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 para o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desenvolvimento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199" spc="87" dirty="0" err="1">
                <a:solidFill>
                  <a:srgbClr val="000000"/>
                </a:solidFill>
                <a:latin typeface="Canva Sans 1"/>
              </a:rPr>
              <a:t>país</a:t>
            </a:r>
            <a:r>
              <a:rPr lang="en-US" sz="2199" spc="87" dirty="0">
                <a:solidFill>
                  <a:srgbClr val="000000"/>
                </a:solidFill>
                <a:latin typeface="Canva Sans 1"/>
              </a:rPr>
              <a:t>. 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41808" y="5518666"/>
            <a:ext cx="5331531" cy="139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Há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no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Brasil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algumas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ações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políticas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programas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com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objetivos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inclusão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produtiva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população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. Como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literatura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enfatiza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que o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mercado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trabalho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tem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sido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fundamental para a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redução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das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mazelas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sociais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país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. 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96549" y="8271677"/>
            <a:ext cx="5331531" cy="161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Há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no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Brasil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algumas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ações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políticas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programas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com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objetivos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inclusão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produtiva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população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. Como a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literatura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enfatiza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que o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mercado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trabalho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tem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sido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fundamental para a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redução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das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mazelas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1700" spc="102" dirty="0" err="1">
                <a:solidFill>
                  <a:srgbClr val="000000"/>
                </a:solidFill>
                <a:latin typeface="Canva Sans 1"/>
              </a:rPr>
              <a:t>sociais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  do </a:t>
            </a:r>
            <a:r>
              <a:rPr lang="en-US" sz="1700" spc="102" dirty="0" err="1" smtClean="0">
                <a:solidFill>
                  <a:srgbClr val="000000"/>
                </a:solidFill>
                <a:latin typeface="Canva Sans 1"/>
              </a:rPr>
              <a:t>país</a:t>
            </a:r>
            <a:r>
              <a:rPr lang="en-US" sz="1700" spc="102" dirty="0" smtClean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1700" spc="102" dirty="0" smtClean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1700" spc="102" dirty="0" err="1" smtClean="0">
                <a:solidFill>
                  <a:srgbClr val="000000"/>
                </a:solidFill>
                <a:latin typeface="Canva Sans 1"/>
              </a:rPr>
              <a:t>Niquito</a:t>
            </a:r>
            <a:r>
              <a:rPr lang="en-US" sz="1700" spc="102" dirty="0" smtClean="0">
                <a:solidFill>
                  <a:srgbClr val="000000"/>
                </a:solidFill>
                <a:latin typeface="Canva Sans 1"/>
              </a:rPr>
              <a:t>; Ely; Ribeiro, </a:t>
            </a:r>
            <a:r>
              <a:rPr lang="en-US" sz="1700" spc="102" dirty="0">
                <a:solidFill>
                  <a:srgbClr val="000000"/>
                </a:solidFill>
                <a:latin typeface="Canva Sans 1"/>
              </a:rPr>
              <a:t>2018, p</a:t>
            </a:r>
            <a:r>
              <a:rPr lang="en-US" sz="1700" spc="102" dirty="0" smtClean="0">
                <a:solidFill>
                  <a:srgbClr val="000000"/>
                </a:solidFill>
                <a:latin typeface="Canva Sans 1"/>
              </a:rPr>
              <a:t>. 199</a:t>
            </a:r>
            <a:r>
              <a:rPr lang="en-US" sz="1700" spc="102" dirty="0" smtClean="0">
                <a:solidFill>
                  <a:srgbClr val="000000"/>
                </a:solidFill>
                <a:latin typeface="Canva Sans 1"/>
              </a:rPr>
              <a:t>).</a:t>
            </a:r>
            <a:endParaRPr lang="en-US" sz="1700" spc="102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43551" y="6241436"/>
            <a:ext cx="7500449" cy="1082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5"/>
              </a:lnSpc>
            </a:pP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   "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Fenômeno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aleatório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à 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situação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 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ou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acontecimento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cujos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os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resultados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não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podem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ser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previsto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"    (</a:t>
            </a:r>
            <a:r>
              <a:rPr lang="en-US" sz="2199" spc="43" dirty="0" err="1" smtClean="0">
                <a:solidFill>
                  <a:srgbClr val="000000"/>
                </a:solidFill>
                <a:latin typeface="Canva Sans 1"/>
              </a:rPr>
              <a:t>Magalhães</a:t>
            </a:r>
            <a:r>
              <a:rPr lang="en-US" sz="2199" spc="43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2015, p. 49</a:t>
            </a:r>
            <a:r>
              <a:rPr lang="en-US" sz="2199" spc="43" dirty="0" smtClean="0">
                <a:solidFill>
                  <a:srgbClr val="000000"/>
                </a:solidFill>
                <a:latin typeface="Canva Sans 1"/>
              </a:rPr>
              <a:t>).</a:t>
            </a:r>
            <a:endParaRPr lang="en-US" sz="2199" spc="43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43551" y="7936333"/>
            <a:ext cx="7500449" cy="178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5"/>
              </a:lnSpc>
            </a:pP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 “A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comparação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é a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técnica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científica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aplicável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sempre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houver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dois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ou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mais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termos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com as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mesmas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propriedades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99" spc="43" dirty="0" err="1" smtClean="0">
                <a:solidFill>
                  <a:srgbClr val="000000"/>
                </a:solidFill>
                <a:latin typeface="Canva Sans 1"/>
              </a:rPr>
              <a:t>gerais</a:t>
            </a:r>
            <a:r>
              <a:rPr lang="en-US" sz="2199" spc="43" dirty="0" smtClean="0">
                <a:solidFill>
                  <a:srgbClr val="000000"/>
                </a:solidFill>
                <a:latin typeface="Canva Sans 1"/>
              </a:rPr>
              <a:t>” (</a:t>
            </a:r>
            <a:r>
              <a:rPr lang="en-US" sz="2199" spc="43" dirty="0" err="1" smtClean="0">
                <a:solidFill>
                  <a:srgbClr val="000000"/>
                </a:solidFill>
                <a:latin typeface="Canva Sans 1"/>
              </a:rPr>
              <a:t>Cervo</a:t>
            </a:r>
            <a:r>
              <a:rPr lang="en-US" sz="2199" spc="43" dirty="0" smtClean="0">
                <a:solidFill>
                  <a:srgbClr val="000000"/>
                </a:solidFill>
                <a:latin typeface="Canva Sans 1"/>
              </a:rPr>
              <a:t>; </a:t>
            </a:r>
            <a:r>
              <a:rPr lang="en-US" sz="2199" spc="43" dirty="0" err="1">
                <a:solidFill>
                  <a:srgbClr val="000000"/>
                </a:solidFill>
                <a:latin typeface="Canva Sans 1"/>
              </a:rPr>
              <a:t>B</a:t>
            </a:r>
            <a:r>
              <a:rPr lang="en-US" sz="2199" spc="43" dirty="0" err="1" smtClean="0">
                <a:solidFill>
                  <a:srgbClr val="000000"/>
                </a:solidFill>
                <a:latin typeface="Canva Sans 1"/>
              </a:rPr>
              <a:t>ervian</a:t>
            </a:r>
            <a:r>
              <a:rPr lang="en-US" sz="2199" spc="43" dirty="0" smtClean="0">
                <a:solidFill>
                  <a:srgbClr val="000000"/>
                </a:solidFill>
                <a:latin typeface="Canva Sans 1"/>
              </a:rPr>
              <a:t>;  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S</a:t>
            </a:r>
            <a:r>
              <a:rPr lang="en-US" sz="2199" spc="43" dirty="0" smtClean="0">
                <a:solidFill>
                  <a:srgbClr val="000000"/>
                </a:solidFill>
                <a:latin typeface="Canva Sans 1"/>
              </a:rPr>
              <a:t>ilva, </a:t>
            </a:r>
            <a:r>
              <a:rPr lang="en-US" sz="2199" spc="43" dirty="0">
                <a:solidFill>
                  <a:srgbClr val="000000"/>
                </a:solidFill>
                <a:latin typeface="Canva Sans 1"/>
              </a:rPr>
              <a:t>2007, p. 32). </a:t>
            </a:r>
          </a:p>
          <a:p>
            <a:pPr algn="just">
              <a:lnSpc>
                <a:spcPts val="2815"/>
              </a:lnSpc>
            </a:pPr>
            <a:endParaRPr lang="en-US" sz="2199" spc="43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A00D87EF-63F7-036C-8F7D-E938130ECA74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Citações Indireta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FFFFFF"/>
              </a:solidFill>
              <a:latin typeface="Canva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43551" y="2278977"/>
            <a:ext cx="1603589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299">
                <a:solidFill>
                  <a:srgbClr val="222222"/>
                </a:solidFill>
                <a:latin typeface="Canva Sans 1 Bold"/>
              </a:rPr>
              <a:t>É o texto criado com base na obra de autor consultado, em que se reproduz o conteúdo e idéias do documento original; dispensa o uso de aspas duplas.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939842"/>
            <a:chOff x="0" y="0"/>
            <a:chExt cx="4305925" cy="2475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47530"/>
            </a:xfrm>
            <a:custGeom>
              <a:avLst/>
              <a:gdLst/>
              <a:ahLst/>
              <a:cxnLst/>
              <a:rect l="l" t="t" r="r" b="b"/>
              <a:pathLst>
                <a:path w="4305925" h="247530">
                  <a:moveTo>
                    <a:pt x="0" y="0"/>
                  </a:moveTo>
                  <a:lnTo>
                    <a:pt x="4305925" y="0"/>
                  </a:lnTo>
                  <a:lnTo>
                    <a:pt x="4305925" y="247530"/>
                  </a:lnTo>
                  <a:lnTo>
                    <a:pt x="0" y="247530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652572"/>
            <a:ext cx="16449915" cy="5439049"/>
            <a:chOff x="0" y="0"/>
            <a:chExt cx="9997798" cy="33057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305702"/>
            </a:xfrm>
            <a:custGeom>
              <a:avLst/>
              <a:gdLst/>
              <a:ahLst/>
              <a:cxnLst/>
              <a:rect l="l" t="t" r="r" b="b"/>
              <a:pathLst>
                <a:path w="9997798" h="3305702">
                  <a:moveTo>
                    <a:pt x="9873338" y="3305702"/>
                  </a:moveTo>
                  <a:lnTo>
                    <a:pt x="124460" y="3305702"/>
                  </a:lnTo>
                  <a:cubicBezTo>
                    <a:pt x="55880" y="3305702"/>
                    <a:pt x="0" y="3249822"/>
                    <a:pt x="0" y="3181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181242"/>
                  </a:lnTo>
                  <a:cubicBezTo>
                    <a:pt x="9997798" y="3249822"/>
                    <a:pt x="9941919" y="3305702"/>
                    <a:pt x="9873338" y="330570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77380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979670"/>
            <a:ext cx="15787569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0"/>
              </a:lnSpc>
            </a:pP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     Sosa (2018, p. 27)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em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seu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trabalho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relata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que o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clube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de Roma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influenciou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as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discussões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na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conferência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Estocolmo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questionou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viabilidade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crescimento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econômico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os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limites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biofísicos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planeta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. 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3551" y="6123623"/>
            <a:ext cx="1578756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0"/>
              </a:lnSpc>
            </a:pP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    O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clube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de Roma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influenciou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as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discussões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na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conferência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Estocolmo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questionou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viabilidade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crescimento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econômico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os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limites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spc="63" dirty="0" err="1">
                <a:solidFill>
                  <a:srgbClr val="000000"/>
                </a:solidFill>
                <a:latin typeface="Canva Sans 1"/>
              </a:rPr>
              <a:t>biofísicos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100" spc="63" dirty="0" err="1" smtClean="0">
                <a:solidFill>
                  <a:srgbClr val="000000"/>
                </a:solidFill>
                <a:latin typeface="Canva Sans 1"/>
              </a:rPr>
              <a:t>planeta</a:t>
            </a:r>
            <a:r>
              <a:rPr lang="en-US" sz="2100" spc="63" dirty="0" smtClean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2100" spc="63" dirty="0" smtClean="0">
                <a:solidFill>
                  <a:srgbClr val="000000"/>
                </a:solidFill>
                <a:latin typeface="Canva Sans 1"/>
              </a:rPr>
              <a:t>Sosa, </a:t>
            </a:r>
            <a:r>
              <a:rPr lang="en-US" sz="2100" spc="63" dirty="0">
                <a:solidFill>
                  <a:srgbClr val="000000"/>
                </a:solidFill>
                <a:latin typeface="Canva Sans 1"/>
              </a:rPr>
              <a:t>2018, p</a:t>
            </a:r>
            <a:r>
              <a:rPr lang="en-US" sz="2100" spc="63" dirty="0" smtClean="0">
                <a:solidFill>
                  <a:srgbClr val="000000"/>
                </a:solidFill>
                <a:latin typeface="Canva Sans 1"/>
              </a:rPr>
              <a:t>. 27). </a:t>
            </a:r>
            <a:endParaRPr lang="en-US" sz="2100" spc="63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43551" y="7291388"/>
            <a:ext cx="15787569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Canva Sans 1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Diante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disso,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estudos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métricos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bibliometria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(</a:t>
            </a:r>
            <a:r>
              <a:rPr lang="en-US" sz="2100" dirty="0" smtClean="0">
                <a:solidFill>
                  <a:srgbClr val="000000"/>
                </a:solidFill>
                <a:latin typeface="Canva Sans 1"/>
              </a:rPr>
              <a:t>Pritchard, 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1969) e a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cientometria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(</a:t>
            </a:r>
            <a:r>
              <a:rPr lang="en-US" sz="2100" dirty="0" smtClean="0">
                <a:solidFill>
                  <a:srgbClr val="000000"/>
                </a:solidFill>
                <a:latin typeface="Canva Sans 1"/>
              </a:rPr>
              <a:t>Price, 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1963),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permitem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que a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produção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científica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seja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analisada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para a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obtenção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resultados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tragam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além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dados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quantitativos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possibilidades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análises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qualitativas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representativas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das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várias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áreas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conhecimento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(</a:t>
            </a:r>
            <a:r>
              <a:rPr lang="en-US" sz="2100" dirty="0" err="1" smtClean="0">
                <a:solidFill>
                  <a:srgbClr val="000000"/>
                </a:solidFill>
                <a:latin typeface="Canva Sans 1"/>
              </a:rPr>
              <a:t>Carvalho</a:t>
            </a:r>
            <a:r>
              <a:rPr lang="en-US" sz="2100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2006, p. 17).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Historicamente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a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bibliometria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tem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ocupado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um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papel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importante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no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desenvolvimento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quantitativos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subsidiam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as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avaliações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científicas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instituições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países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autores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fontes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e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áreas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pesquisa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sendo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agrupados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em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produção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citação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100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100" dirty="0" err="1" smtClean="0">
                <a:solidFill>
                  <a:srgbClr val="000000"/>
                </a:solidFill>
                <a:latin typeface="Canva Sans 1"/>
              </a:rPr>
              <a:t>ligação</a:t>
            </a:r>
            <a:r>
              <a:rPr lang="en-US" sz="2100" dirty="0" smtClean="0">
                <a:solidFill>
                  <a:srgbClr val="000000"/>
                </a:solidFill>
                <a:latin typeface="Canva Sans 1"/>
              </a:rPr>
              <a:t> (</a:t>
            </a:r>
            <a:r>
              <a:rPr lang="en-US" sz="2100" dirty="0" err="1" smtClean="0">
                <a:solidFill>
                  <a:srgbClr val="000000"/>
                </a:solidFill>
                <a:latin typeface="Canva Sans 1"/>
              </a:rPr>
              <a:t>Glänzel</a:t>
            </a:r>
            <a:r>
              <a:rPr lang="en-US" sz="2100" dirty="0" smtClean="0">
                <a:solidFill>
                  <a:srgbClr val="000000"/>
                </a:solidFill>
                <a:latin typeface="Canva Sans 1"/>
              </a:rPr>
              <a:t>, 2003; </a:t>
            </a:r>
            <a:r>
              <a:rPr lang="en-US" sz="2100" dirty="0" err="1" smtClean="0">
                <a:solidFill>
                  <a:srgbClr val="000000"/>
                </a:solidFill>
                <a:latin typeface="Canva Sans 1"/>
              </a:rPr>
              <a:t>Spinak</a:t>
            </a:r>
            <a:r>
              <a:rPr lang="en-US" sz="2100" dirty="0" smtClean="0">
                <a:solidFill>
                  <a:srgbClr val="000000"/>
                </a:solidFill>
                <a:latin typeface="Canva Sans 1"/>
              </a:rPr>
              <a:t>, 1998; Okubo, </a:t>
            </a:r>
            <a:r>
              <a:rPr lang="en-US" sz="2100" dirty="0">
                <a:solidFill>
                  <a:srgbClr val="000000"/>
                </a:solidFill>
                <a:latin typeface="Canva Sans 1"/>
              </a:rPr>
              <a:t>1997).</a:t>
            </a: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FE542223-9D6B-6C1A-A9A1-A5911E64F5C4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2534754"/>
            <a:ext cx="16719095" cy="7333550"/>
            <a:chOff x="0" y="0"/>
            <a:chExt cx="5420212" cy="2377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377485"/>
            </a:xfrm>
            <a:custGeom>
              <a:avLst/>
              <a:gdLst/>
              <a:ahLst/>
              <a:cxnLst/>
              <a:rect l="l" t="t" r="r" b="b"/>
              <a:pathLst>
                <a:path w="5420212" h="2377485">
                  <a:moveTo>
                    <a:pt x="5295752" y="2377485"/>
                  </a:moveTo>
                  <a:lnTo>
                    <a:pt x="124460" y="2377485"/>
                  </a:lnTo>
                  <a:cubicBezTo>
                    <a:pt x="55880" y="2377485"/>
                    <a:pt x="0" y="2321605"/>
                    <a:pt x="0" y="22530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253025"/>
                  </a:lnTo>
                  <a:cubicBezTo>
                    <a:pt x="5420212" y="2321605"/>
                    <a:pt x="5364332" y="2377485"/>
                    <a:pt x="5295752" y="2377485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57974" y="3047643"/>
            <a:ext cx="10890084" cy="612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99"/>
              </a:lnSpc>
            </a:pPr>
            <a:r>
              <a:rPr lang="en-US" sz="4599" dirty="0">
                <a:solidFill>
                  <a:srgbClr val="000000"/>
                </a:solidFill>
                <a:latin typeface="Canva Sans 1 Bold"/>
              </a:rPr>
              <a:t>A ABNT tem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inúmeros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objetivos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, entre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quais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elaborar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normas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brasileiras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e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fomentar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seu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uso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nos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campos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científico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técnico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, industrial,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comercial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agrícola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, de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serviços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e outros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correlatos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além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mantê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-las </a:t>
            </a:r>
            <a:r>
              <a:rPr lang="en-US" sz="4599" dirty="0" err="1">
                <a:solidFill>
                  <a:srgbClr val="000000"/>
                </a:solidFill>
                <a:latin typeface="Canva Sans 1 Bold"/>
              </a:rPr>
              <a:t>atualizadas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 (</a:t>
            </a:r>
            <a:r>
              <a:rPr lang="en-US" sz="4599" dirty="0" err="1" smtClean="0">
                <a:solidFill>
                  <a:srgbClr val="000000"/>
                </a:solidFill>
                <a:latin typeface="Canva Sans 1 Bold"/>
              </a:rPr>
              <a:t>Kotait</a:t>
            </a:r>
            <a:r>
              <a:rPr lang="en-US" sz="4599" dirty="0" smtClean="0">
                <a:solidFill>
                  <a:srgbClr val="000000"/>
                </a:solidFill>
                <a:latin typeface="Canva Sans 1 Bold"/>
              </a:rPr>
              <a:t>, </a:t>
            </a:r>
            <a:r>
              <a:rPr lang="en-US" sz="4599" dirty="0">
                <a:solidFill>
                  <a:srgbClr val="000000"/>
                </a:solidFill>
                <a:latin typeface="Canva Sans 1 Bold"/>
              </a:rPr>
              <a:t>1998).</a:t>
            </a:r>
          </a:p>
        </p:txBody>
      </p:sp>
      <p:sp>
        <p:nvSpPr>
          <p:cNvPr id="6" name="Freeform 6"/>
          <p:cNvSpPr/>
          <p:nvPr/>
        </p:nvSpPr>
        <p:spPr>
          <a:xfrm>
            <a:off x="13091657" y="4046447"/>
            <a:ext cx="4310164" cy="4310164"/>
          </a:xfrm>
          <a:custGeom>
            <a:avLst/>
            <a:gdLst/>
            <a:ahLst/>
            <a:cxnLst/>
            <a:rect l="l" t="t" r="r" b="b"/>
            <a:pathLst>
              <a:path w="4310164" h="4310164">
                <a:moveTo>
                  <a:pt x="0" y="0"/>
                </a:moveTo>
                <a:lnTo>
                  <a:pt x="4310164" y="0"/>
                </a:lnTo>
                <a:lnTo>
                  <a:pt x="4310164" y="4310164"/>
                </a:lnTo>
                <a:lnTo>
                  <a:pt x="0" y="431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-9416"/>
            <a:ext cx="16547111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Associação brasileira de normas técnicas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(ABNT)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505D781-F9C9-6471-9284-29FF01A9A23D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Citação de citação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FFFFFF"/>
              </a:solidFill>
              <a:latin typeface="Canva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43551" y="2360181"/>
            <a:ext cx="16035895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222222"/>
                </a:solidFill>
                <a:latin typeface="Canva Sans 1 Bold"/>
              </a:rPr>
              <a:t>É a citação direta ou indireta de um texto que se refere ao documento original, que não se teve acesso. Usar a expressão latina apud (citado por). Mencionar, em nota de rodapé, a referência do trabalho não consultado.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8112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7771" y="4604947"/>
            <a:ext cx="15787569" cy="58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0"/>
              </a:lnSpc>
            </a:pP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No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texto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: Segundo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Vianna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(1986, p. 172 </a:t>
            </a:r>
            <a:r>
              <a:rPr lang="en-US" sz="2300" i="1" spc="69" dirty="0" err="1">
                <a:solidFill>
                  <a:srgbClr val="000000"/>
                </a:solidFill>
                <a:latin typeface="Canva Sans 1"/>
              </a:rPr>
              <a:t>apud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anva Sans 1"/>
              </a:rPr>
              <a:t>Segatto</a:t>
            </a:r>
            <a:r>
              <a:rPr lang="en-US" sz="2300" spc="69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1995, p. 214-215),“[...] o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viés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organicista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burocracia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estatal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e o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antiliberalismo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cultura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política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de 1937,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preservado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modo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encapuçado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na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Carta de 1046.”</a:t>
            </a:r>
          </a:p>
          <a:p>
            <a:pPr algn="just">
              <a:lnSpc>
                <a:spcPts val="3450"/>
              </a:lnSpc>
            </a:pP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________________________________</a:t>
            </a:r>
          </a:p>
          <a:p>
            <a:pPr algn="just">
              <a:lnSpc>
                <a:spcPts val="3450"/>
              </a:lnSpc>
            </a:pPr>
            <a:endParaRPr lang="en-US" sz="2300" spc="69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3450"/>
              </a:lnSpc>
            </a:pP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 VIANNA, S. B. 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A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política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econômica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no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segundo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Governo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Vargas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: 1951-1954. Rio de Janeiro: BNDES, 1986. </a:t>
            </a:r>
          </a:p>
          <a:p>
            <a:pPr algn="just">
              <a:lnSpc>
                <a:spcPts val="3450"/>
              </a:lnSpc>
            </a:pPr>
            <a:endParaRPr lang="en-US" sz="2300" spc="69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3450"/>
              </a:lnSpc>
            </a:pP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Nas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Referências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:</a:t>
            </a:r>
          </a:p>
          <a:p>
            <a:pPr algn="just">
              <a:lnSpc>
                <a:spcPts val="3450"/>
              </a:lnSpc>
            </a:pPr>
            <a:endParaRPr lang="en-US" sz="2300" spc="69" dirty="0">
              <a:solidFill>
                <a:srgbClr val="000000"/>
              </a:solidFill>
              <a:latin typeface="Canva Sans 1 Bold"/>
            </a:endParaRPr>
          </a:p>
          <a:p>
            <a:pPr algn="just">
              <a:lnSpc>
                <a:spcPts val="3450"/>
              </a:lnSpc>
            </a:pP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SEGATTO, J. A.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Reforma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 e </a:t>
            </a:r>
            <a:r>
              <a:rPr lang="en-US" sz="2300" spc="69" dirty="0" err="1">
                <a:solidFill>
                  <a:srgbClr val="000000"/>
                </a:solidFill>
                <a:latin typeface="Canva Sans 1 Bold"/>
              </a:rPr>
              <a:t>revolução</a:t>
            </a:r>
            <a:r>
              <a:rPr lang="en-US" sz="2300" spc="69" dirty="0">
                <a:solidFill>
                  <a:srgbClr val="000000"/>
                </a:solidFill>
                <a:latin typeface="Canva Sans 1 Bold"/>
              </a:rPr>
              <a:t>: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as vicissitudes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políticas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do PCB: 1954-1964. Rio de Janeiro: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Civilização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anva Sans 1"/>
              </a:rPr>
              <a:t>Brasileira</a:t>
            </a:r>
            <a:r>
              <a:rPr lang="en-US" sz="2300" spc="69" dirty="0">
                <a:solidFill>
                  <a:srgbClr val="000000"/>
                </a:solidFill>
                <a:latin typeface="Canva Sans 1"/>
              </a:rPr>
              <a:t>, 1995. </a:t>
            </a:r>
          </a:p>
          <a:p>
            <a:pPr algn="just">
              <a:lnSpc>
                <a:spcPts val="3450"/>
              </a:lnSpc>
            </a:pPr>
            <a:endParaRPr lang="en-US" sz="2300" spc="69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842404" y="4579266"/>
            <a:ext cx="108198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nva Sans 1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48796" y="4952159"/>
            <a:ext cx="122337" cy="32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Canva Sans 1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8624" y="6690922"/>
            <a:ext cx="12174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"/>
              </a:rPr>
              <a:t>1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A196850F-2F0E-5DE5-5D90-D2D67C297757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Citação de Informação pessoal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397910"/>
            <a:ext cx="16035895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222222"/>
                </a:solidFill>
                <a:latin typeface="Canva Sans 1 Bold"/>
              </a:rPr>
              <a:t>Indicar, entre parênteses, a expressão (informação pessoal) para dados obtidos de comunicações pessoais, correspondências pessoais (postal ou e-mail), mencionando-se os dados disponíveis em nota de rodapé.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8112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512591"/>
            <a:ext cx="15787569" cy="541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9"/>
              </a:lnSpc>
            </a:pPr>
            <a:r>
              <a:rPr lang="en-US" sz="2899" spc="86" dirty="0">
                <a:solidFill>
                  <a:srgbClr val="000000"/>
                </a:solidFill>
                <a:latin typeface="Canva Sans 1 Bold"/>
              </a:rPr>
              <a:t>No </a:t>
            </a:r>
            <a:r>
              <a:rPr lang="en-US" sz="2899" spc="86" dirty="0" err="1">
                <a:solidFill>
                  <a:srgbClr val="000000"/>
                </a:solidFill>
                <a:latin typeface="Canva Sans 1 Bold"/>
              </a:rPr>
              <a:t>texto</a:t>
            </a:r>
            <a:r>
              <a:rPr lang="en-US" sz="2899" spc="86" dirty="0">
                <a:solidFill>
                  <a:srgbClr val="000000"/>
                </a:solidFill>
                <a:latin typeface="Canva Sans 1 Bold"/>
              </a:rPr>
              <a:t>: </a:t>
            </a:r>
          </a:p>
          <a:p>
            <a:pPr algn="just">
              <a:lnSpc>
                <a:spcPts val="4349"/>
              </a:lnSpc>
            </a:pPr>
            <a:endParaRPr lang="en-US" sz="2899" spc="86" dirty="0">
              <a:solidFill>
                <a:srgbClr val="000000"/>
              </a:solidFill>
              <a:latin typeface="Canva Sans 1 Bold"/>
            </a:endParaRPr>
          </a:p>
          <a:p>
            <a:pPr algn="just">
              <a:lnSpc>
                <a:spcPts val="4349"/>
              </a:lnSpc>
            </a:pP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Pestana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menciona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 que 20% das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bibliotecas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 [...] (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pessoal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).</a:t>
            </a:r>
          </a:p>
          <a:p>
            <a:pPr algn="just">
              <a:lnSpc>
                <a:spcPts val="4349"/>
              </a:lnSpc>
            </a:pPr>
            <a:endParaRPr lang="en-US" sz="2899" spc="86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349"/>
              </a:lnSpc>
            </a:pPr>
            <a:r>
              <a:rPr lang="en-US" sz="2899" spc="86" dirty="0" err="1">
                <a:solidFill>
                  <a:srgbClr val="000000"/>
                </a:solidFill>
                <a:latin typeface="Canva Sans 1 Bold"/>
              </a:rPr>
              <a:t>Em</a:t>
            </a:r>
            <a:r>
              <a:rPr lang="en-US" sz="2899" spc="86" dirty="0">
                <a:solidFill>
                  <a:srgbClr val="000000"/>
                </a:solidFill>
                <a:latin typeface="Canva Sans 1 Bold"/>
              </a:rPr>
              <a:t> nota de </a:t>
            </a:r>
            <a:r>
              <a:rPr lang="en-US" sz="2899" spc="86" dirty="0" err="1">
                <a:solidFill>
                  <a:srgbClr val="000000"/>
                </a:solidFill>
                <a:latin typeface="Canva Sans 1 Bold"/>
              </a:rPr>
              <a:t>rodapé</a:t>
            </a:r>
            <a:r>
              <a:rPr lang="en-US" sz="2899" spc="86" dirty="0">
                <a:solidFill>
                  <a:srgbClr val="000000"/>
                </a:solidFill>
                <a:latin typeface="Canva Sans 1 Bold"/>
              </a:rPr>
              <a:t>: </a:t>
            </a:r>
          </a:p>
          <a:p>
            <a:pPr algn="just">
              <a:lnSpc>
                <a:spcPts val="4349"/>
              </a:lnSpc>
            </a:pP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______________________</a:t>
            </a:r>
          </a:p>
          <a:p>
            <a:pPr algn="just">
              <a:lnSpc>
                <a:spcPts val="4199"/>
              </a:lnSpc>
            </a:pPr>
            <a:endParaRPr lang="en-US" sz="2899" spc="86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349"/>
              </a:lnSpc>
            </a:pP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PESTANA, F. O. </a:t>
            </a:r>
            <a:r>
              <a:rPr lang="en-US" sz="2899" b="1" spc="86" dirty="0" err="1">
                <a:solidFill>
                  <a:srgbClr val="000000"/>
                </a:solidFill>
                <a:latin typeface="Canva Sans 1"/>
              </a:rPr>
              <a:t>Bibliotecas</a:t>
            </a:r>
            <a:r>
              <a:rPr lang="en-US" sz="2899" b="1" spc="86" dirty="0">
                <a:solidFill>
                  <a:srgbClr val="000000"/>
                </a:solidFill>
                <a:latin typeface="Canva Sans 1"/>
              </a:rPr>
              <a:t> de ONGs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Destinatário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: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Vânia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Funaro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. [São Paulo], 3 de abr. 2014. 1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mensagem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99" spc="86" dirty="0" err="1">
                <a:solidFill>
                  <a:srgbClr val="000000"/>
                </a:solidFill>
                <a:latin typeface="Canva Sans 1"/>
              </a:rPr>
              <a:t>eletrônica</a:t>
            </a:r>
            <a:r>
              <a:rPr lang="en-US" sz="2899" spc="86" dirty="0">
                <a:solidFill>
                  <a:srgbClr val="000000"/>
                </a:solidFill>
                <a:latin typeface="Canva Sans 1"/>
              </a:rPr>
              <a:t>.</a:t>
            </a:r>
          </a:p>
          <a:p>
            <a:pPr algn="just">
              <a:lnSpc>
                <a:spcPts val="4349"/>
              </a:lnSpc>
            </a:pPr>
            <a:endParaRPr lang="en-US" sz="2899" spc="86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21215" y="8241196"/>
            <a:ext cx="122337" cy="32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Canva Sans 1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26517" y="5474616"/>
            <a:ext cx="12174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"/>
              </a:rPr>
              <a:t>1</a:t>
            </a: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27BF83A9-E2DD-EAAE-8D7F-B9C426727595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Citação de </a:t>
            </a:r>
            <a:r>
              <a:rPr lang="en-US" sz="3000">
                <a:solidFill>
                  <a:srgbClr val="FFFFFF"/>
                </a:solidFill>
                <a:latin typeface="Canva Sans 1 Bold Italics"/>
              </a:rPr>
              <a:t>Website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397910"/>
            <a:ext cx="1603589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222222"/>
                </a:solidFill>
                <a:latin typeface="Canva Sans 1 Bold"/>
              </a:rPr>
              <a:t>O endereço eletrônico é indicado nas Referências. No texto, a citação é referente ao autor ou ao título do trabalho.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503066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546136"/>
            <a:ext cx="15787569" cy="546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4"/>
              </a:lnSpc>
            </a:pP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No </a:t>
            </a:r>
            <a:r>
              <a:rPr lang="en-US" sz="2589" spc="77" dirty="0" err="1">
                <a:solidFill>
                  <a:srgbClr val="000000"/>
                </a:solidFill>
                <a:latin typeface="Canva Sans 1 Bold"/>
              </a:rPr>
              <a:t>texto</a:t>
            </a: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: </a:t>
            </a:r>
          </a:p>
          <a:p>
            <a:pPr algn="just">
              <a:lnSpc>
                <a:spcPts val="3884"/>
              </a:lnSpc>
            </a:pPr>
            <a:endParaRPr lang="en-US" sz="2589" spc="77" dirty="0">
              <a:solidFill>
                <a:srgbClr val="000000"/>
              </a:solidFill>
              <a:latin typeface="Canva Sans 1 Bold"/>
            </a:endParaRPr>
          </a:p>
          <a:p>
            <a:pPr algn="just">
              <a:lnSpc>
                <a:spcPts val="3884"/>
              </a:lnSpc>
            </a:pP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“[...] a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manifestação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da CCP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deverá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ser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submetida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à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deliberação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da CPG.” </a:t>
            </a:r>
            <a:r>
              <a:rPr lang="en-US" sz="2589" spc="77" dirty="0" smtClean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U</a:t>
            </a:r>
            <a:r>
              <a:rPr lang="en-US" sz="2589" spc="77" dirty="0" err="1" smtClean="0">
                <a:solidFill>
                  <a:srgbClr val="000000"/>
                </a:solidFill>
                <a:latin typeface="Canva Sans 1"/>
              </a:rPr>
              <a:t>niversidade</a:t>
            </a:r>
            <a:r>
              <a:rPr lang="en-US" sz="2589" spc="77" dirty="0" smtClean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S</a:t>
            </a:r>
            <a:r>
              <a:rPr lang="en-US" sz="2589" spc="77" dirty="0" smtClean="0">
                <a:solidFill>
                  <a:srgbClr val="000000"/>
                </a:solidFill>
                <a:latin typeface="Canva Sans 1"/>
              </a:rPr>
              <a:t>ão 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P</a:t>
            </a:r>
            <a:r>
              <a:rPr lang="en-US" sz="2589" spc="77" dirty="0" smtClean="0">
                <a:solidFill>
                  <a:srgbClr val="000000"/>
                </a:solidFill>
                <a:latin typeface="Canva Sans 1"/>
              </a:rPr>
              <a:t>aulo, 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2018, p.3).</a:t>
            </a:r>
          </a:p>
          <a:p>
            <a:pPr algn="just">
              <a:lnSpc>
                <a:spcPts val="3884"/>
              </a:lnSpc>
            </a:pPr>
            <a:endParaRPr lang="en-US" sz="2589" spc="77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3884"/>
              </a:lnSpc>
            </a:pPr>
            <a:r>
              <a:rPr lang="en-US" sz="2589" spc="77" dirty="0" err="1">
                <a:solidFill>
                  <a:srgbClr val="000000"/>
                </a:solidFill>
                <a:latin typeface="Canva Sans 1 Bold"/>
              </a:rPr>
              <a:t>Nas</a:t>
            </a: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589" spc="77" dirty="0" err="1">
                <a:solidFill>
                  <a:srgbClr val="000000"/>
                </a:solidFill>
                <a:latin typeface="Canva Sans 1 Bold"/>
              </a:rPr>
              <a:t>referências</a:t>
            </a: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: </a:t>
            </a:r>
          </a:p>
          <a:p>
            <a:pPr algn="just">
              <a:lnSpc>
                <a:spcPts val="3884"/>
              </a:lnSpc>
            </a:pPr>
            <a:endParaRPr lang="en-US" sz="2589" spc="77" dirty="0">
              <a:solidFill>
                <a:srgbClr val="000000"/>
              </a:solidFill>
              <a:latin typeface="Canva Sans 1 Bold"/>
            </a:endParaRPr>
          </a:p>
          <a:p>
            <a:pPr algn="just">
              <a:lnSpc>
                <a:spcPts val="3884"/>
              </a:lnSpc>
            </a:pP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UNIVERSIDADE DE SÃO PAULO. </a:t>
            </a:r>
            <a:r>
              <a:rPr lang="en-US" sz="2589" spc="77" dirty="0" err="1">
                <a:solidFill>
                  <a:srgbClr val="000000"/>
                </a:solidFill>
                <a:latin typeface="Canva Sans 1 Bold"/>
              </a:rPr>
              <a:t>Resolução</a:t>
            </a: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589" spc="77" dirty="0" err="1">
                <a:solidFill>
                  <a:srgbClr val="000000"/>
                </a:solidFill>
                <a:latin typeface="Canva Sans 1 Bold"/>
              </a:rPr>
              <a:t>CoPGr</a:t>
            </a: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 no 7493, de 27 de </a:t>
            </a:r>
            <a:r>
              <a:rPr lang="en-US" sz="2589" spc="77" dirty="0" err="1">
                <a:solidFill>
                  <a:srgbClr val="000000"/>
                </a:solidFill>
                <a:latin typeface="Canva Sans 1 Bold"/>
              </a:rPr>
              <a:t>março</a:t>
            </a:r>
            <a:r>
              <a:rPr lang="en-US" sz="2589" spc="77" dirty="0">
                <a:solidFill>
                  <a:srgbClr val="000000"/>
                </a:solidFill>
                <a:latin typeface="Canva Sans 1 Bold"/>
              </a:rPr>
              <a:t> de 2018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Baixa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o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Regimento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Pós-Graduação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Universidade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de São Paulo. </a:t>
            </a:r>
            <a:r>
              <a:rPr lang="en-US" sz="2589" spc="77" dirty="0">
                <a:solidFill>
                  <a:srgbClr val="000000"/>
                </a:solidFill>
                <a:latin typeface="Canva Sans 1 Italics"/>
              </a:rPr>
              <a:t>In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: NORMAS USP. São Paulo: USP, 2018.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Disponível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em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: http://www.leginf.usp.br/?resolucao=resolucao-no-7493-de-27-de-marco-de-2018.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Acesso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589" spc="77" dirty="0" err="1">
                <a:solidFill>
                  <a:srgbClr val="000000"/>
                </a:solidFill>
                <a:latin typeface="Canva Sans 1"/>
              </a:rPr>
              <a:t>em</a:t>
            </a:r>
            <a:r>
              <a:rPr lang="en-US" sz="2589" spc="77" dirty="0">
                <a:solidFill>
                  <a:srgbClr val="000000"/>
                </a:solidFill>
                <a:latin typeface="Canva Sans 1"/>
              </a:rPr>
              <a:t>: 30 abr. 2019.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42A294EE-B164-57A8-95FD-176E715261BD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15904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Destaques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179206"/>
            <a:ext cx="16035895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222222"/>
                </a:solidFill>
                <a:latin typeface="Canva Sans 1 Bold"/>
              </a:rPr>
              <a:t>Usar grifo ou negrito ou itálico para ênfases ou destaques. Na citação, indicar (grifo nosso ou do autor) entre parênteses, logo após a data.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8112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668484"/>
            <a:ext cx="15787569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Se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existe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alguém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quem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não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aceitamos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um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não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, é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porque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na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verdade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entregamos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o</a:t>
            </a:r>
            <a:r>
              <a:rPr lang="en-US" sz="2999" spc="8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 Bold"/>
              </a:rPr>
              <a:t>controle</a:t>
            </a:r>
            <a:r>
              <a:rPr lang="en-US" sz="2999" spc="89" dirty="0">
                <a:solidFill>
                  <a:srgbClr val="000000"/>
                </a:solidFill>
                <a:latin typeface="Canva Sans 1 Bold"/>
              </a:rPr>
              <a:t> de </a:t>
            </a:r>
            <a:r>
              <a:rPr lang="en-US" sz="2999" spc="89" dirty="0" err="1">
                <a:solidFill>
                  <a:srgbClr val="000000"/>
                </a:solidFill>
                <a:latin typeface="Canva Sans 1 Bold"/>
              </a:rPr>
              <a:t>nossa</a:t>
            </a:r>
            <a:r>
              <a:rPr lang="en-US" sz="2999" spc="89" dirty="0">
                <a:solidFill>
                  <a:srgbClr val="000000"/>
                </a:solidFill>
                <a:latin typeface="Canva Sans 1 Bold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 Bold"/>
              </a:rPr>
              <a:t>vida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essa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 smtClean="0">
                <a:solidFill>
                  <a:srgbClr val="000000"/>
                </a:solidFill>
                <a:latin typeface="Canva Sans 1"/>
              </a:rPr>
              <a:t>pessoa</a:t>
            </a:r>
            <a:r>
              <a:rPr lang="en-US" sz="2999" spc="89" dirty="0" smtClean="0">
                <a:solidFill>
                  <a:srgbClr val="000000"/>
                </a:solidFill>
                <a:latin typeface="Canva Sans 1"/>
              </a:rPr>
              <a:t>” 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2999" spc="89" dirty="0" smtClean="0">
                <a:solidFill>
                  <a:srgbClr val="000000"/>
                </a:solidFill>
                <a:latin typeface="Canva Sans 1"/>
              </a:rPr>
              <a:t>Cloud, 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1999, p. 129,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grifo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nosso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). </a:t>
            </a:r>
          </a:p>
          <a:p>
            <a:pPr algn="just">
              <a:lnSpc>
                <a:spcPts val="4499"/>
              </a:lnSpc>
            </a:pPr>
            <a:endParaRPr lang="en-US" sz="2999" spc="89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499"/>
              </a:lnSpc>
            </a:pPr>
            <a:endParaRPr lang="en-US" sz="2999" spc="89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499"/>
              </a:lnSpc>
            </a:pP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“A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palavra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intuição</a:t>
            </a:r>
            <a:r>
              <a:rPr lang="en-US" sz="2999" spc="89" dirty="0">
                <a:solidFill>
                  <a:srgbClr val="000000"/>
                </a:solidFill>
                <a:latin typeface="Canva Sans 1 Italics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 Italics"/>
              </a:rPr>
              <a:t>vem</a:t>
            </a:r>
            <a:r>
              <a:rPr lang="en-US" sz="2999" spc="89" dirty="0">
                <a:solidFill>
                  <a:srgbClr val="000000"/>
                </a:solidFill>
                <a:latin typeface="Canva Sans 1 Italics"/>
              </a:rPr>
              <a:t> 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do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latim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intuire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, que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significa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ver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por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dentro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. O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conceito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varia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conforme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corrente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999" spc="89" dirty="0" err="1" smtClean="0">
                <a:solidFill>
                  <a:srgbClr val="000000"/>
                </a:solidFill>
                <a:latin typeface="Canva Sans 1"/>
              </a:rPr>
              <a:t>pensamento</a:t>
            </a:r>
            <a:r>
              <a:rPr lang="en-US" sz="2999" spc="89" dirty="0" smtClean="0">
                <a:solidFill>
                  <a:srgbClr val="000000"/>
                </a:solidFill>
                <a:latin typeface="Canva Sans 1"/>
              </a:rPr>
              <a:t>” (</a:t>
            </a:r>
            <a:r>
              <a:rPr lang="en-US" sz="2999" spc="89" dirty="0" err="1" smtClean="0">
                <a:solidFill>
                  <a:srgbClr val="000000"/>
                </a:solidFill>
                <a:latin typeface="Canva Sans 1"/>
              </a:rPr>
              <a:t>Cervo</a:t>
            </a:r>
            <a:r>
              <a:rPr lang="en-US" sz="2999" spc="89" dirty="0" smtClean="0">
                <a:solidFill>
                  <a:srgbClr val="000000"/>
                </a:solidFill>
                <a:latin typeface="Canva Sans 1"/>
              </a:rPr>
              <a:t>; </a:t>
            </a:r>
            <a:r>
              <a:rPr lang="en-US" sz="2999" spc="89" dirty="0" err="1" smtClean="0">
                <a:solidFill>
                  <a:srgbClr val="000000"/>
                </a:solidFill>
                <a:latin typeface="Canva Sans 1"/>
              </a:rPr>
              <a:t>Bervian</a:t>
            </a:r>
            <a:r>
              <a:rPr lang="en-US" sz="2999" spc="89" dirty="0" smtClean="0">
                <a:solidFill>
                  <a:srgbClr val="000000"/>
                </a:solidFill>
                <a:latin typeface="Canva Sans 1"/>
              </a:rPr>
              <a:t>; Silva, 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2007, p. 47,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grifo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autor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). </a:t>
            </a:r>
          </a:p>
          <a:p>
            <a:pPr algn="just">
              <a:lnSpc>
                <a:spcPts val="4499"/>
              </a:lnSpc>
            </a:pPr>
            <a:endParaRPr lang="en-US" sz="2999" spc="89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6B2EBE7B-B77C-397C-9DCE-AF5B2D569D21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15904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Supressões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179206"/>
            <a:ext cx="1603589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222222"/>
                </a:solidFill>
                <a:latin typeface="Canva Sans 1 Bold"/>
              </a:rPr>
              <a:t>Indicar as supressões por reticências dentro de colchetes, estejam elas no início, no meio ou no fim do parágrafo e/ou frase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8112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693566"/>
            <a:ext cx="15787569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 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Ciência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de dados é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definida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por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Aalst (2014, p. 3,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tradução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nossa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)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uma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nova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disciplina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vinda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da “[...]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fusão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disciplinas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clássicas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estatística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mineração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de dados, base de dados e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sistemas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 smtClean="0">
                <a:solidFill>
                  <a:srgbClr val="000000"/>
                </a:solidFill>
                <a:latin typeface="Canva Sans 1"/>
              </a:rPr>
              <a:t>distribuídos</a:t>
            </a:r>
            <a:r>
              <a:rPr lang="en-US" sz="2999" spc="89" dirty="0" smtClean="0">
                <a:solidFill>
                  <a:srgbClr val="000000"/>
                </a:solidFill>
                <a:latin typeface="Canva Sans 1"/>
              </a:rPr>
              <a:t>”.</a:t>
            </a:r>
            <a:endParaRPr lang="en-US" sz="2999" spc="89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499"/>
              </a:lnSpc>
            </a:pPr>
            <a:endParaRPr lang="en-US" sz="2999" spc="89" dirty="0">
              <a:solidFill>
                <a:srgbClr val="000000"/>
              </a:solidFill>
              <a:latin typeface="Canva Sans 1"/>
            </a:endParaRPr>
          </a:p>
          <a:p>
            <a:pPr algn="just">
              <a:lnSpc>
                <a:spcPts val="4499"/>
              </a:lnSpc>
            </a:pP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  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Portanto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entende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-se que a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produção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científica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pode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ser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definida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999" spc="89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2999" spc="89" dirty="0">
                <a:solidFill>
                  <a:srgbClr val="000000"/>
                </a:solidFill>
                <a:latin typeface="Canva Sans 1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27759" y="7732042"/>
            <a:ext cx="10103361" cy="212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8"/>
              </a:lnSpc>
            </a:pPr>
            <a:r>
              <a:rPr lang="en-US" sz="2208" dirty="0">
                <a:solidFill>
                  <a:srgbClr val="000000"/>
                </a:solidFill>
                <a:latin typeface="Canva Sans 1"/>
              </a:rPr>
              <a:t>[...] a forma pela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qual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universidade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ou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instituição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pesquisa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se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faz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presente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no saber-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fazer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-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poder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ciência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; é a base para o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desenvolvimento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e 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superação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dependência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entre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países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e entre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regiões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um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mesmo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país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; é o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veículo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para 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melhoria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qualidade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vida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dos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habitantes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um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país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; é a forma de se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fazer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presente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não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só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hoje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, mas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também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 smtClean="0">
                <a:solidFill>
                  <a:srgbClr val="000000"/>
                </a:solidFill>
                <a:latin typeface="Canva Sans 1"/>
              </a:rPr>
              <a:t>amanhã</a:t>
            </a:r>
            <a:r>
              <a:rPr lang="en-US" sz="2208" dirty="0" smtClean="0">
                <a:solidFill>
                  <a:srgbClr val="000000"/>
                </a:solidFill>
                <a:latin typeface="Canva Sans 1"/>
              </a:rPr>
              <a:t> [...]. 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2208" dirty="0" smtClean="0">
                <a:solidFill>
                  <a:srgbClr val="000000"/>
                </a:solidFill>
                <a:latin typeface="Canva Sans 1"/>
              </a:rPr>
              <a:t>Witter, 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1996, p</a:t>
            </a:r>
            <a:r>
              <a:rPr lang="en-US" sz="2208" dirty="0" smtClean="0">
                <a:solidFill>
                  <a:srgbClr val="000000"/>
                </a:solidFill>
                <a:latin typeface="Canva Sans 1"/>
              </a:rPr>
              <a:t>. 8 </a:t>
            </a:r>
            <a:r>
              <a:rPr lang="en-US" sz="2208" dirty="0" err="1">
                <a:solidFill>
                  <a:srgbClr val="000000"/>
                </a:solidFill>
                <a:latin typeface="Canva Sans 1 Italics"/>
              </a:rPr>
              <a:t>apud</a:t>
            </a:r>
            <a:r>
              <a:rPr lang="en-US" sz="2208" dirty="0">
                <a:solidFill>
                  <a:srgbClr val="000000"/>
                </a:solidFill>
                <a:latin typeface="Canva Sans 1 Italics"/>
              </a:rPr>
              <a:t> </a:t>
            </a:r>
            <a:r>
              <a:rPr lang="en-US" sz="2208" dirty="0" err="1" smtClean="0">
                <a:solidFill>
                  <a:srgbClr val="000000"/>
                </a:solidFill>
                <a:latin typeface="Canva Sans 1"/>
              </a:rPr>
              <a:t>Carvalho</a:t>
            </a:r>
            <a:r>
              <a:rPr lang="en-US" sz="2208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T., 2006, p. 21). 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0D34E3A5-8907-2F1E-B5FB-2AC255EF2B39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15904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Interpolações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179206"/>
            <a:ext cx="1603589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222222"/>
                </a:solidFill>
                <a:latin typeface="Canva Sans 1 Bold"/>
              </a:rPr>
              <a:t>Indicar as interpolações, comentários, acréscimos e explicações dentro de colchetes, estejam elas no meio ou no fim do parágrafo e/ou frase.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6207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5029200"/>
            <a:ext cx="15787569" cy="239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   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Desse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modo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, “[...]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esse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modelo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funcionou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[e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ainda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funciona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]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critério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medida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para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entendermos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vida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familiar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brasileira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ao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199" spc="95" dirty="0" err="1">
                <a:solidFill>
                  <a:srgbClr val="000000"/>
                </a:solidFill>
                <a:latin typeface="Canva Sans 1"/>
              </a:rPr>
              <a:t>longo</a:t>
            </a:r>
            <a:r>
              <a:rPr lang="en-US" sz="3199" spc="95" dirty="0">
                <a:solidFill>
                  <a:srgbClr val="000000"/>
                </a:solidFill>
                <a:latin typeface="Canva Sans 1"/>
              </a:rPr>
              <a:t> do tempo”.</a:t>
            </a:r>
          </a:p>
          <a:p>
            <a:pPr algn="just">
              <a:lnSpc>
                <a:spcPts val="4799"/>
              </a:lnSpc>
            </a:pPr>
            <a:endParaRPr lang="en-US" sz="3199" spc="95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43551" y="7431406"/>
            <a:ext cx="15787569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000000"/>
                </a:solidFill>
                <a:latin typeface="Canva Sans 1"/>
              </a:rPr>
              <a:t>"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não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se 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mova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[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se 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isso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fosse 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possível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] 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faça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conta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3299" dirty="0" err="1">
                <a:solidFill>
                  <a:srgbClr val="000000"/>
                </a:solidFill>
                <a:latin typeface="Canva Sans 1"/>
              </a:rPr>
              <a:t>está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3299" dirty="0" err="1" smtClean="0">
                <a:solidFill>
                  <a:srgbClr val="000000"/>
                </a:solidFill>
                <a:latin typeface="Canva Sans 1"/>
              </a:rPr>
              <a:t>morta</a:t>
            </a:r>
            <a:r>
              <a:rPr lang="en-US" sz="3299" dirty="0" smtClean="0">
                <a:solidFill>
                  <a:srgbClr val="000000"/>
                </a:solidFill>
                <a:latin typeface="Canva Sans 1"/>
              </a:rPr>
              <a:t>” 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3299" dirty="0" err="1" smtClean="0">
                <a:solidFill>
                  <a:srgbClr val="000000"/>
                </a:solidFill>
                <a:latin typeface="Canva Sans 1"/>
              </a:rPr>
              <a:t>Clarac</a:t>
            </a:r>
            <a:r>
              <a:rPr lang="en-US" sz="3299" dirty="0" smtClean="0">
                <a:solidFill>
                  <a:srgbClr val="000000"/>
                </a:solidFill>
                <a:latin typeface="Canva Sans 1"/>
              </a:rPr>
              <a:t>;  </a:t>
            </a:r>
            <a:r>
              <a:rPr lang="en-US" sz="3299" dirty="0" err="1" smtClean="0">
                <a:solidFill>
                  <a:srgbClr val="000000"/>
                </a:solidFill>
                <a:latin typeface="Canva Sans 1"/>
              </a:rPr>
              <a:t>Bonnin</a:t>
            </a:r>
            <a:r>
              <a:rPr lang="en-US" sz="3299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3299" dirty="0">
                <a:solidFill>
                  <a:srgbClr val="000000"/>
                </a:solidFill>
                <a:latin typeface="Canva Sans 1"/>
              </a:rPr>
              <a:t>1985, p. 72</a:t>
            </a:r>
            <a:r>
              <a:rPr lang="en-US" sz="3299" dirty="0" smtClean="0">
                <a:solidFill>
                  <a:srgbClr val="000000"/>
                </a:solidFill>
                <a:latin typeface="Canva Sans 1"/>
              </a:rPr>
              <a:t>).</a:t>
            </a:r>
            <a:endParaRPr lang="en-US" sz="3299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4397C876-36D6-073F-8D4B-90BAB5733952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15904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Tradução feita pelo autor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179206"/>
            <a:ext cx="1603589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222222"/>
                </a:solidFill>
                <a:latin typeface="Canva Sans 1 Bold"/>
              </a:rPr>
              <a:t>Quando a citação incluir um texto traduzido pelo autor, acrescentar a chamada da citação seguida da expressão “tradução nossa”, entre parênteses.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1009" y="4462072"/>
            <a:ext cx="16335076" cy="5639074"/>
            <a:chOff x="0" y="0"/>
            <a:chExt cx="9928003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28003" cy="3427272"/>
            </a:xfrm>
            <a:custGeom>
              <a:avLst/>
              <a:gdLst/>
              <a:ahLst/>
              <a:cxnLst/>
              <a:rect l="l" t="t" r="r" b="b"/>
              <a:pathLst>
                <a:path w="9928003" h="3427272">
                  <a:moveTo>
                    <a:pt x="9803543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03543" y="0"/>
                  </a:lnTo>
                  <a:cubicBezTo>
                    <a:pt x="9872123" y="0"/>
                    <a:pt x="9928003" y="55880"/>
                    <a:pt x="9928003" y="124460"/>
                  </a:cubicBezTo>
                  <a:lnTo>
                    <a:pt x="9928003" y="3302812"/>
                  </a:lnTo>
                  <a:cubicBezTo>
                    <a:pt x="9928003" y="3371392"/>
                    <a:pt x="9872123" y="3427272"/>
                    <a:pt x="9803543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636416"/>
            <a:ext cx="15787569" cy="224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 spc="89">
                <a:solidFill>
                  <a:srgbClr val="000000"/>
                </a:solidFill>
                <a:latin typeface="Canva Sans 1"/>
              </a:rPr>
              <a:t>    No entendimento de Dervin (1992, p. 63, tradução nossa), desenvolvida a partir da suposição de descontinuidade, a informação é conceituada como “aquela sensação criada em um momento específico no tempo-espaço, por um ou mais indivíduos”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27759" y="7832054"/>
            <a:ext cx="10103361" cy="208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8"/>
              </a:lnSpc>
            </a:pPr>
            <a:r>
              <a:rPr lang="en-US" sz="2208" dirty="0">
                <a:solidFill>
                  <a:srgbClr val="000000"/>
                </a:solidFill>
                <a:latin typeface="Canva Sans 1"/>
              </a:rPr>
              <a:t>[...]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todo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comportamento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humano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relacionado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às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fontes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canais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incluindo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busca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ativa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passiva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além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do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uso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Isso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inclui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comunicação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pessoal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presencial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assim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recepção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passiva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como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a que é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transmitida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ao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público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quando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este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assiste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aos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comerciais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da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televisão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sem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qualquer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intenção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específica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em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relação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à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 smtClean="0">
                <a:solidFill>
                  <a:srgbClr val="000000"/>
                </a:solidFill>
                <a:latin typeface="Canva Sans 1"/>
              </a:rPr>
              <a:t>fornecida</a:t>
            </a:r>
            <a:r>
              <a:rPr lang="en-US" sz="2208" dirty="0" smtClean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(p. 49,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tradução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208" dirty="0" err="1">
                <a:solidFill>
                  <a:srgbClr val="000000"/>
                </a:solidFill>
                <a:latin typeface="Canva Sans 1"/>
              </a:rPr>
              <a:t>nossa</a:t>
            </a:r>
            <a:r>
              <a:rPr lang="en-US" sz="2208" dirty="0">
                <a:solidFill>
                  <a:srgbClr val="000000"/>
                </a:solidFill>
                <a:latin typeface="Canva Sans 1"/>
              </a:rPr>
              <a:t>).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3551" y="7036717"/>
            <a:ext cx="1578756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 1"/>
              </a:rPr>
              <a:t>Conforme Wilson (2000), comportamento informacional pode ser definido como:</a:t>
            </a: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6DFDBC3F-6509-ABDD-DEA4-F36087178787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15904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Vários trabalhos de mesma autoria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236356"/>
            <a:ext cx="1603589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222222"/>
                </a:solidFill>
                <a:latin typeface="Canva Sans 1 Bold"/>
              </a:rPr>
              <a:t>Ao citar vários trabalhos de uma mesma autoria, publicados em anos distintos e mencionados simultaneamente, seguir a ordem cronológica, separando-os com vírgula (,).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6207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899406"/>
            <a:ext cx="15787569" cy="209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 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Todos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esses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fatores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relatados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anteriormente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permitiram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construção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novas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bases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profissionais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.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Desse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modo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a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Odontologia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uma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atividade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exclusivamente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comercial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tornou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-se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uma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prática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voltada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para a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prestação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serviço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público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. (</a:t>
            </a:r>
            <a:r>
              <a:rPr lang="en-US" sz="2799" spc="83" dirty="0" smtClean="0">
                <a:solidFill>
                  <a:srgbClr val="000000"/>
                </a:solidFill>
                <a:latin typeface="Canva Sans 1"/>
              </a:rPr>
              <a:t>Sigolo, 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2011, 2012, 2022).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96443" y="7681944"/>
            <a:ext cx="15787569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 1"/>
              </a:rPr>
              <a:t>    De acordo com Sigolo (2011, 2012, 2022) todos esses fatores relatados anteriormente permitiram a construção de novas bases profissionais. Desse modo, a Odontologia, de uma atividade exclusivamente comercial, tornou-se uma prática voltada para a prestação de serviço público.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35331884-84B8-AC51-9227-5E7817A0DA55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3524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Vários trabalhos de autorias diferentes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255406"/>
            <a:ext cx="160358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222222"/>
                </a:solidFill>
                <a:latin typeface="Canva Sans 1 Bold"/>
              </a:rPr>
              <a:t>Ao citar vários trabalhos simultaneamente, de autorias diferentes, indicar em ordem alfabética. Quando entre parênteses, os trabalhos devem ser separados por ponto e vírgula (;) e quando citados fora de parênteses, separados por vírgula (,) e pela partícula “e”.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6207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3551" y="4637469"/>
            <a:ext cx="1578756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Historicamente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a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bibliometria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tem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ocupado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um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papel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importante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no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desenvolvimento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quantitativos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que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subsidiam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as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avaliações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científicas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instituições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países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autores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fontes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informação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e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áreas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pesquisa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sendo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agrupados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em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produção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citação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799" spc="83" dirty="0" err="1">
                <a:solidFill>
                  <a:srgbClr val="000000"/>
                </a:solidFill>
                <a:latin typeface="Canva Sans 1"/>
              </a:rPr>
              <a:t>indicadores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799" spc="83" dirty="0" err="1" smtClean="0">
                <a:solidFill>
                  <a:srgbClr val="000000"/>
                </a:solidFill>
                <a:latin typeface="Canva Sans 1"/>
              </a:rPr>
              <a:t>ligação</a:t>
            </a:r>
            <a:r>
              <a:rPr lang="en-US" sz="2799" spc="83" dirty="0" smtClean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799" spc="83" dirty="0" smtClean="0">
                <a:solidFill>
                  <a:srgbClr val="000000"/>
                </a:solidFill>
                <a:latin typeface="Canva Sans 1"/>
              </a:rPr>
              <a:t>(</a:t>
            </a:r>
            <a:r>
              <a:rPr lang="en-US" sz="2799" spc="83" dirty="0" err="1" smtClean="0">
                <a:solidFill>
                  <a:srgbClr val="000000"/>
                </a:solidFill>
                <a:latin typeface="Canva Sans 1"/>
              </a:rPr>
              <a:t>Glänzel</a:t>
            </a:r>
            <a:r>
              <a:rPr lang="en-US" sz="2799" spc="83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2003; </a:t>
            </a:r>
            <a:r>
              <a:rPr lang="en-US" sz="2799" spc="83" dirty="0" err="1" smtClean="0">
                <a:solidFill>
                  <a:srgbClr val="000000"/>
                </a:solidFill>
                <a:latin typeface="Canva Sans 1"/>
              </a:rPr>
              <a:t>Spinak</a:t>
            </a:r>
            <a:r>
              <a:rPr lang="en-US" sz="2799" spc="83" dirty="0" smtClean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1998; </a:t>
            </a:r>
            <a:r>
              <a:rPr lang="en-US" sz="2799" spc="83" dirty="0" smtClean="0">
                <a:solidFill>
                  <a:srgbClr val="000000"/>
                </a:solidFill>
                <a:latin typeface="Canva Sans 1"/>
              </a:rPr>
              <a:t>Okubo, </a:t>
            </a:r>
            <a:r>
              <a:rPr lang="en-US" sz="2799" spc="83" dirty="0">
                <a:solidFill>
                  <a:srgbClr val="000000"/>
                </a:solidFill>
                <a:latin typeface="Canva Sans 1"/>
              </a:rPr>
              <a:t>1997).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96443" y="7681944"/>
            <a:ext cx="15787569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nva Sans 1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Ademais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há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os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trabalhos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Assandre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e Martins (2019) 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Cancian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Dalmolin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Caten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(2018) que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analisaram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documentos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coletados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agrupados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partir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das bases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mencionadas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analisar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as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produções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científicas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respectivamente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, dos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sistemas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medição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desempenho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e de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mapeamento</a:t>
            </a:r>
            <a:r>
              <a:rPr lang="en-US" sz="2800" dirty="0">
                <a:solidFill>
                  <a:srgbClr val="000000"/>
                </a:solidFill>
                <a:latin typeface="Canva Sans 1"/>
              </a:rPr>
              <a:t> digital de solos no </a:t>
            </a:r>
            <a:r>
              <a:rPr lang="en-US" sz="2800" dirty="0" err="1">
                <a:solidFill>
                  <a:srgbClr val="000000"/>
                </a:solidFill>
                <a:latin typeface="Canva Sans 1"/>
              </a:rPr>
              <a:t>Brasil</a:t>
            </a:r>
            <a:endParaRPr lang="en-US" sz="2800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DD8C7887-F20F-E47F-F4DE-20BC2EEEE9C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16193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Citação Númerica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551" y="2236356"/>
            <a:ext cx="1603589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222222"/>
                </a:solidFill>
                <a:latin typeface="Canva Sans 1 Bold"/>
              </a:rPr>
              <a:t>A indicação da numeração pode ser feita entre parênteses, alinhada ao texto, ou situada pouco acima da linha do texto em expoente ( sobrescrito)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828436"/>
            <a:chOff x="0" y="0"/>
            <a:chExt cx="4305925" cy="218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218189"/>
            </a:xfrm>
            <a:custGeom>
              <a:avLst/>
              <a:gdLst/>
              <a:ahLst/>
              <a:cxnLst/>
              <a:rect l="l" t="t" r="r" b="b"/>
              <a:pathLst>
                <a:path w="4305925" h="218189">
                  <a:moveTo>
                    <a:pt x="0" y="0"/>
                  </a:moveTo>
                  <a:lnTo>
                    <a:pt x="4305925" y="0"/>
                  </a:lnTo>
                  <a:lnTo>
                    <a:pt x="4305925" y="218189"/>
                  </a:lnTo>
                  <a:lnTo>
                    <a:pt x="0" y="21818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462072"/>
            <a:ext cx="16449915" cy="5639074"/>
            <a:chOff x="0" y="0"/>
            <a:chExt cx="9997798" cy="3427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427272"/>
            </a:xfrm>
            <a:custGeom>
              <a:avLst/>
              <a:gdLst/>
              <a:ahLst/>
              <a:cxnLst/>
              <a:rect l="l" t="t" r="r" b="b"/>
              <a:pathLst>
                <a:path w="9997798" h="3427272">
                  <a:moveTo>
                    <a:pt x="9873338" y="3427271"/>
                  </a:moveTo>
                  <a:lnTo>
                    <a:pt x="124460" y="3427271"/>
                  </a:lnTo>
                  <a:cubicBezTo>
                    <a:pt x="55880" y="3427271"/>
                    <a:pt x="0" y="3371392"/>
                    <a:pt x="0" y="3302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302812"/>
                  </a:lnTo>
                  <a:cubicBezTo>
                    <a:pt x="9997798" y="3371392"/>
                    <a:pt x="9941919" y="3427272"/>
                    <a:pt x="9873338" y="3427272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65069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Exemplo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75518" y="4884066"/>
            <a:ext cx="15483782" cy="182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4"/>
              </a:lnSpc>
            </a:pP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     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Rádio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USP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recupera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os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ritmos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da São Paulo do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início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do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século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20 o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programa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mostra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as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músicas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mais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ouvidas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nas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primeiras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décadas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do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século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20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na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capital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paulista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.   </a:t>
            </a:r>
            <a:r>
              <a:rPr lang="en-US" sz="3263" spc="97" dirty="0" err="1" smtClean="0">
                <a:solidFill>
                  <a:srgbClr val="000000"/>
                </a:solidFill>
                <a:latin typeface="Source Serif Pro"/>
              </a:rPr>
              <a:t>ou</a:t>
            </a:r>
            <a:r>
              <a:rPr lang="en-US" sz="3263" spc="97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(</a:t>
            </a:r>
            <a:r>
              <a:rPr lang="en-US" sz="3263" spc="97" dirty="0" smtClean="0">
                <a:solidFill>
                  <a:srgbClr val="000000"/>
                </a:solidFill>
                <a:latin typeface="Source Serif Pro"/>
              </a:rPr>
              <a:t>23)</a:t>
            </a:r>
            <a:endParaRPr lang="en-US" sz="3263" spc="97" dirty="0">
              <a:solidFill>
                <a:srgbClr val="000000"/>
              </a:solidFill>
              <a:latin typeface="Source Serif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07164" y="6098925"/>
            <a:ext cx="287982" cy="36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  <a:spcBef>
                <a:spcPct val="0"/>
              </a:spcBef>
            </a:pPr>
            <a:r>
              <a:rPr lang="en-US" sz="2008" dirty="0" smtClean="0">
                <a:solidFill>
                  <a:srgbClr val="000000"/>
                </a:solidFill>
                <a:latin typeface="Canva Sans 1"/>
              </a:rPr>
              <a:t>23</a:t>
            </a:r>
            <a:endParaRPr lang="en-US" sz="2008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43551" y="7874415"/>
            <a:ext cx="1548378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4"/>
              </a:lnSpc>
            </a:pP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         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Diz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Rui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Barbosa: "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Tudo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 é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viver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, </a:t>
            </a:r>
            <a:r>
              <a:rPr lang="en-US" sz="3263" spc="97" dirty="0" err="1">
                <a:solidFill>
                  <a:srgbClr val="000000"/>
                </a:solidFill>
                <a:latin typeface="Source Serif Pro"/>
              </a:rPr>
              <a:t>previvendo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."   </a:t>
            </a:r>
            <a:r>
              <a:rPr lang="en-US" sz="3263" spc="97" dirty="0" smtClean="0">
                <a:solidFill>
                  <a:srgbClr val="000000"/>
                </a:solidFill>
                <a:latin typeface="Source Serif Pro"/>
              </a:rPr>
              <a:t>      </a:t>
            </a:r>
            <a:r>
              <a:rPr lang="en-US" sz="3263" spc="97" dirty="0" err="1" smtClean="0">
                <a:solidFill>
                  <a:srgbClr val="000000"/>
                </a:solidFill>
                <a:latin typeface="Source Serif Pro"/>
              </a:rPr>
              <a:t>ou</a:t>
            </a:r>
            <a:r>
              <a:rPr lang="en-US" sz="3263" spc="97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3263" spc="97" dirty="0">
                <a:solidFill>
                  <a:srgbClr val="000000"/>
                </a:solidFill>
                <a:latin typeface="Source Serif Pro"/>
              </a:rPr>
              <a:t>(</a:t>
            </a:r>
            <a:r>
              <a:rPr lang="en-US" sz="3263" spc="97" dirty="0" smtClean="0">
                <a:solidFill>
                  <a:srgbClr val="000000"/>
                </a:solidFill>
                <a:latin typeface="Source Serif Pro"/>
              </a:rPr>
              <a:t>15, p. 34)</a:t>
            </a:r>
            <a:endParaRPr lang="en-US" sz="3263" spc="97" dirty="0">
              <a:solidFill>
                <a:srgbClr val="000000"/>
              </a:solidFill>
              <a:latin typeface="Source Serif Pr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604690" y="7848988"/>
            <a:ext cx="815910" cy="322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nva Sans 1"/>
              </a:rPr>
              <a:t>15, p. </a:t>
            </a:r>
            <a:r>
              <a:rPr lang="en-US" sz="1600" dirty="0" smtClean="0">
                <a:solidFill>
                  <a:srgbClr val="000000"/>
                </a:solidFill>
                <a:latin typeface="Canva Sans 1"/>
              </a:rPr>
              <a:t>34</a:t>
            </a:r>
            <a:endParaRPr lang="en-US" sz="1600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E39320A7-7881-235C-4D38-210F894ED0FC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720824"/>
            <a:ext cx="16719095" cy="8147480"/>
            <a:chOff x="0" y="0"/>
            <a:chExt cx="5420212" cy="26413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641355"/>
            </a:xfrm>
            <a:custGeom>
              <a:avLst/>
              <a:gdLst/>
              <a:ahLst/>
              <a:cxnLst/>
              <a:rect l="l" t="t" r="r" b="b"/>
              <a:pathLst>
                <a:path w="5420212" h="2641355">
                  <a:moveTo>
                    <a:pt x="5295752" y="2641355"/>
                  </a:moveTo>
                  <a:lnTo>
                    <a:pt x="124460" y="2641355"/>
                  </a:lnTo>
                  <a:cubicBezTo>
                    <a:pt x="55880" y="2641355"/>
                    <a:pt x="0" y="2585475"/>
                    <a:pt x="0" y="25168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516895"/>
                  </a:lnTo>
                  <a:cubicBezTo>
                    <a:pt x="5420212" y="2585475"/>
                    <a:pt x="5364332" y="2641355"/>
                    <a:pt x="5295752" y="2641355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106808" y="2215069"/>
            <a:ext cx="12405790" cy="691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99"/>
              </a:lnSpc>
            </a:pPr>
            <a:r>
              <a:rPr lang="en-US" sz="4599">
                <a:solidFill>
                  <a:srgbClr val="000000"/>
                </a:solidFill>
                <a:latin typeface="Canva Sans 1 Bold"/>
              </a:rPr>
              <a:t>Documento que representa o resultado de estudo, devendo expressar conhecimento do assunto escolhido, que deve ser obrigatoriamente emanado da disciplina, módulo, estudo independente, curso, programa, e outros ministrados. Deve ser feito sob a coordenação de um orientador. (ABNT 14724, 2011).</a:t>
            </a:r>
          </a:p>
        </p:txBody>
      </p:sp>
      <p:sp>
        <p:nvSpPr>
          <p:cNvPr id="6" name="Freeform 6"/>
          <p:cNvSpPr/>
          <p:nvPr/>
        </p:nvSpPr>
        <p:spPr>
          <a:xfrm>
            <a:off x="1332891" y="3833928"/>
            <a:ext cx="3612104" cy="3445044"/>
          </a:xfrm>
          <a:custGeom>
            <a:avLst/>
            <a:gdLst/>
            <a:ahLst/>
            <a:cxnLst/>
            <a:rect l="l" t="t" r="r" b="b"/>
            <a:pathLst>
              <a:path w="3612104" h="3445044">
                <a:moveTo>
                  <a:pt x="0" y="0"/>
                </a:moveTo>
                <a:lnTo>
                  <a:pt x="3612104" y="0"/>
                </a:lnTo>
                <a:lnTo>
                  <a:pt x="3612104" y="3445044"/>
                </a:lnTo>
                <a:lnTo>
                  <a:pt x="0" y="344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44937"/>
            <a:ext cx="1671909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Trabalho Acadêmico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436427A-E2D6-05E0-C057-17CC96A81B11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Dicas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608" y="2370154"/>
            <a:ext cx="1603589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222222"/>
                </a:solidFill>
                <a:latin typeface="Canva Sans 1 Bold"/>
              </a:rPr>
              <a:t>Como fazer a citação quando não tem página?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585668"/>
            <a:chOff x="0" y="0"/>
            <a:chExt cx="4305925" cy="154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154250"/>
            </a:xfrm>
            <a:custGeom>
              <a:avLst/>
              <a:gdLst/>
              <a:ahLst/>
              <a:cxnLst/>
              <a:rect l="l" t="t" r="r" b="b"/>
              <a:pathLst>
                <a:path w="4305925" h="154250">
                  <a:moveTo>
                    <a:pt x="0" y="0"/>
                  </a:moveTo>
                  <a:lnTo>
                    <a:pt x="4305925" y="0"/>
                  </a:lnTo>
                  <a:lnTo>
                    <a:pt x="4305925" y="154250"/>
                  </a:lnTo>
                  <a:lnTo>
                    <a:pt x="0" y="154250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250774"/>
            <a:ext cx="16449915" cy="5824928"/>
            <a:chOff x="0" y="0"/>
            <a:chExt cx="9997798" cy="35402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540228"/>
            </a:xfrm>
            <a:custGeom>
              <a:avLst/>
              <a:gdLst/>
              <a:ahLst/>
              <a:cxnLst/>
              <a:rect l="l" t="t" r="r" b="b"/>
              <a:pathLst>
                <a:path w="9997798" h="3540228">
                  <a:moveTo>
                    <a:pt x="9873338" y="3540228"/>
                  </a:moveTo>
                  <a:lnTo>
                    <a:pt x="124460" y="3540228"/>
                  </a:lnTo>
                  <a:cubicBezTo>
                    <a:pt x="55880" y="3540228"/>
                    <a:pt x="0" y="3484348"/>
                    <a:pt x="0" y="34157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415768"/>
                  </a:lnTo>
                  <a:cubicBezTo>
                    <a:pt x="9997798" y="3484348"/>
                    <a:pt x="9941919" y="3540228"/>
                    <a:pt x="9873338" y="3540228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3555449"/>
            <a:ext cx="1603589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 smtClean="0">
                <a:solidFill>
                  <a:srgbClr val="FFFFFF"/>
                </a:solidFill>
                <a:latin typeface="Canva Sans 1 Bold"/>
              </a:rPr>
              <a:t>Para </a:t>
            </a:r>
            <a:r>
              <a:rPr lang="en-US" sz="3000" dirty="0" err="1" smtClean="0">
                <a:solidFill>
                  <a:srgbClr val="FFFFFF"/>
                </a:solidFill>
                <a:latin typeface="Canva Sans 1 Bold"/>
              </a:rPr>
              <a:t>citações</a:t>
            </a:r>
            <a:r>
              <a:rPr lang="en-US" sz="3000" dirty="0" smtClean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Canva Sans 1 Bold"/>
              </a:rPr>
              <a:t>diretas</a:t>
            </a:r>
            <a:r>
              <a:rPr lang="en-US" sz="3000" dirty="0" smtClean="0">
                <a:solidFill>
                  <a:srgbClr val="FFFFFF"/>
                </a:solidFill>
                <a:latin typeface="Canva Sans 1 Bold"/>
              </a:rPr>
              <a:t>, </a:t>
            </a:r>
            <a:r>
              <a:rPr lang="en-US" sz="3000" dirty="0" err="1" smtClean="0">
                <a:solidFill>
                  <a:srgbClr val="FFFFFF"/>
                </a:solidFill>
                <a:latin typeface="Canva Sans 1 Bold"/>
              </a:rPr>
              <a:t>convém</a:t>
            </a:r>
            <a:r>
              <a:rPr lang="en-US" sz="3000" dirty="0" smtClean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Canva Sans 1 Bold"/>
              </a:rPr>
              <a:t>indicar</a:t>
            </a:r>
            <a:r>
              <a:rPr lang="en-US" sz="3000" dirty="0" smtClean="0">
                <a:solidFill>
                  <a:srgbClr val="FFFFFF"/>
                </a:solidFill>
                <a:latin typeface="Canva Sans 1 Bold"/>
              </a:rPr>
              <a:t> a </a:t>
            </a:r>
            <a:r>
              <a:rPr lang="en-US" sz="3000" dirty="0" err="1" smtClean="0">
                <a:solidFill>
                  <a:srgbClr val="FFFFFF"/>
                </a:solidFill>
                <a:latin typeface="Canva Sans 1 Bold"/>
              </a:rPr>
              <a:t>localização</a:t>
            </a:r>
            <a:r>
              <a:rPr lang="en-US" sz="3000" dirty="0" smtClean="0">
                <a:solidFill>
                  <a:srgbClr val="FFFFFF"/>
                </a:solidFill>
                <a:latin typeface="Canva Sans 1 Bold"/>
              </a:rPr>
              <a:t> do </a:t>
            </a:r>
            <a:r>
              <a:rPr lang="en-US" sz="3000" dirty="0" err="1" smtClean="0">
                <a:solidFill>
                  <a:srgbClr val="FFFFFF"/>
                </a:solidFill>
                <a:latin typeface="Canva Sans 1 Bold"/>
              </a:rPr>
              <a:t>texto</a:t>
            </a:r>
            <a:endParaRPr lang="en-US" sz="3000" dirty="0">
              <a:solidFill>
                <a:srgbClr val="FFFFFF"/>
              </a:solidFill>
              <a:latin typeface="Canva Sans 1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43551" y="4393649"/>
            <a:ext cx="16035895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Nesses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casos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de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não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ser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paginado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,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inserir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o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sobrenome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e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ano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de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publicação</a:t>
            </a:r>
            <a:endParaRPr lang="en-US" sz="2399" spc="71" dirty="0" smtClean="0">
              <a:solidFill>
                <a:srgbClr val="000000"/>
              </a:solidFill>
              <a:latin typeface="Source Serif Pro"/>
            </a:endParaRPr>
          </a:p>
          <a:p>
            <a:pPr algn="just">
              <a:lnSpc>
                <a:spcPts val="3599"/>
              </a:lnSpc>
            </a:pP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Exemplo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: 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(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Carvalhal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;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Bernardes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, 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2018)</a:t>
            </a:r>
            <a:endParaRPr lang="en-US" sz="2399" spc="71" dirty="0">
              <a:solidFill>
                <a:srgbClr val="000000"/>
              </a:solidFill>
              <a:latin typeface="Source Serif Pro"/>
            </a:endParaRPr>
          </a:p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Quando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a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fonte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for um document digital,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por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exemplo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um e-book,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deve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-se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especificar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a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página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, o volume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ou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a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seção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da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fonte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.</a:t>
            </a:r>
          </a:p>
          <a:p>
            <a:pPr algn="just">
              <a:lnSpc>
                <a:spcPts val="3599"/>
              </a:lnSpc>
            </a:pP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Exemplo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de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epubs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: (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Tybel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, 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2018, 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loc. 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15). O “L”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ali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>
                <a:solidFill>
                  <a:srgbClr val="000000"/>
                </a:solidFill>
                <a:latin typeface="Source Serif Pro"/>
              </a:rPr>
              <a:t>significa</a:t>
            </a:r>
            <a:r>
              <a:rPr lang="en-US" sz="2399" spc="71" dirty="0">
                <a:solidFill>
                  <a:srgbClr val="000000"/>
                </a:solidFill>
                <a:latin typeface="Source Serif Pro"/>
              </a:rPr>
              <a:t> “Location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”.</a:t>
            </a:r>
          </a:p>
          <a:p>
            <a:pPr algn="just">
              <a:lnSpc>
                <a:spcPts val="3599"/>
              </a:lnSpc>
            </a:pPr>
            <a:endParaRPr lang="en-US" sz="2399" spc="71" dirty="0">
              <a:solidFill>
                <a:srgbClr val="000000"/>
              </a:solidFill>
              <a:latin typeface="Source Serif Pro"/>
            </a:endParaRPr>
          </a:p>
          <a:p>
            <a:pPr algn="just">
              <a:lnSpc>
                <a:spcPts val="3599"/>
              </a:lnSpc>
            </a:pP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Ponto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deve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ser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usado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para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terminar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frases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e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não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citações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,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exemplo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:</a:t>
            </a:r>
          </a:p>
          <a:p>
            <a:pPr algn="just">
              <a:lnSpc>
                <a:spcPts val="3599"/>
              </a:lnSpc>
            </a:pP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“Agora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eu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quero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contar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as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verdadeiras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histórias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da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beira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do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cais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da Bahia” (Amanda,1936, p.5).</a:t>
            </a:r>
            <a:endParaRPr lang="en-US" sz="2399" spc="71" dirty="0">
              <a:solidFill>
                <a:srgbClr val="000000"/>
              </a:solidFill>
              <a:latin typeface="Source Serif Pro"/>
            </a:endParaRPr>
          </a:p>
          <a:p>
            <a:pPr algn="just">
              <a:lnSpc>
                <a:spcPts val="3599"/>
              </a:lnSpc>
            </a:pP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As bases de dados Scopus e Web of Science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são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as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mais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utilizadas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academicamente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no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mundo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(Zhu, 2020).</a:t>
            </a:r>
          </a:p>
          <a:p>
            <a:pPr algn="just">
              <a:lnSpc>
                <a:spcPts val="3599"/>
              </a:lnSpc>
            </a:pP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Em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citações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com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mais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 de 4 </a:t>
            </a:r>
            <a:r>
              <a:rPr lang="en-US" sz="2399" spc="71" dirty="0" err="1" smtClean="0">
                <a:solidFill>
                  <a:srgbClr val="000000"/>
                </a:solidFill>
                <a:latin typeface="Source Serif Pro"/>
              </a:rPr>
              <a:t>linhas</a:t>
            </a:r>
            <a:r>
              <a:rPr lang="en-US" sz="2399" spc="71" dirty="0" smtClean="0">
                <a:solidFill>
                  <a:srgbClr val="000000"/>
                </a:solidFill>
                <a:latin typeface="Source Serif Pro"/>
              </a:rPr>
              <a:t>:</a:t>
            </a:r>
          </a:p>
          <a:p>
            <a:pPr algn="just">
              <a:lnSpc>
                <a:spcPts val="3599"/>
              </a:lnSpc>
            </a:pPr>
            <a:endParaRPr lang="en-US" sz="2399" spc="71" dirty="0">
              <a:solidFill>
                <a:srgbClr val="000000"/>
              </a:solidFill>
              <a:latin typeface="Source Serif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43608" y="9655259"/>
            <a:ext cx="1603583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 1 Bold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752E5D4-AA76-6D91-60CE-260001EE24F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53" y="6548768"/>
            <a:ext cx="16350889" cy="3225064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4191000" y="6621996"/>
            <a:ext cx="798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Ponto</a:t>
            </a: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</a:rPr>
              <a:t> final</a:t>
            </a:r>
            <a:endParaRPr lang="pt-B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978984"/>
            <a:ext cx="6259928" cy="86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531" y="203969"/>
            <a:ext cx="1742133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NBR 10520 - Citações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6255" y="2226089"/>
            <a:ext cx="16409830" cy="1086592"/>
            <a:chOff x="0" y="0"/>
            <a:chExt cx="997343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3436" cy="660400"/>
            </a:xfrm>
            <a:custGeom>
              <a:avLst/>
              <a:gdLst/>
              <a:ahLst/>
              <a:cxnLst/>
              <a:rect l="l" t="t" r="r" b="b"/>
              <a:pathLst>
                <a:path w="9973436" h="660400">
                  <a:moveTo>
                    <a:pt x="9848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8976" y="0"/>
                  </a:lnTo>
                  <a:cubicBezTo>
                    <a:pt x="9917557" y="0"/>
                    <a:pt x="9973436" y="55880"/>
                    <a:pt x="9973436" y="124460"/>
                  </a:cubicBezTo>
                  <a:lnTo>
                    <a:pt x="9973436" y="535940"/>
                  </a:lnTo>
                  <a:cubicBezTo>
                    <a:pt x="9973436" y="604520"/>
                    <a:pt x="9917557" y="660400"/>
                    <a:pt x="9848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6255" y="1489844"/>
            <a:ext cx="16409830" cy="613610"/>
            <a:chOff x="0" y="0"/>
            <a:chExt cx="4321931" cy="1616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1931" cy="161609"/>
            </a:xfrm>
            <a:custGeom>
              <a:avLst/>
              <a:gdLst/>
              <a:ahLst/>
              <a:cxnLst/>
              <a:rect l="l" t="t" r="r" b="b"/>
              <a:pathLst>
                <a:path w="4321931" h="161609">
                  <a:moveTo>
                    <a:pt x="0" y="0"/>
                  </a:moveTo>
                  <a:lnTo>
                    <a:pt x="4321931" y="0"/>
                  </a:lnTo>
                  <a:lnTo>
                    <a:pt x="4321931" y="161609"/>
                  </a:lnTo>
                  <a:lnTo>
                    <a:pt x="0" y="161609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1009" y="1487902"/>
            <a:ext cx="1617843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Dicas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3608" y="2370154"/>
            <a:ext cx="1603589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222222"/>
                </a:solidFill>
                <a:latin typeface="Canva Sans 1 Bold"/>
              </a:rPr>
              <a:t>Como citar o ChatGPT?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87026" y="3512706"/>
            <a:ext cx="16349059" cy="585668"/>
            <a:chOff x="0" y="0"/>
            <a:chExt cx="4305925" cy="154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5925" cy="154250"/>
            </a:xfrm>
            <a:custGeom>
              <a:avLst/>
              <a:gdLst/>
              <a:ahLst/>
              <a:cxnLst/>
              <a:rect l="l" t="t" r="r" b="b"/>
              <a:pathLst>
                <a:path w="4305925" h="154250">
                  <a:moveTo>
                    <a:pt x="0" y="0"/>
                  </a:moveTo>
                  <a:lnTo>
                    <a:pt x="4305925" y="0"/>
                  </a:lnTo>
                  <a:lnTo>
                    <a:pt x="4305925" y="154250"/>
                  </a:lnTo>
                  <a:lnTo>
                    <a:pt x="0" y="154250"/>
                  </a:lnTo>
                  <a:close/>
                </a:path>
              </a:pathLst>
            </a:custGeom>
            <a:solidFill>
              <a:srgbClr val="A642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170" y="4250774"/>
            <a:ext cx="16449915" cy="5824928"/>
            <a:chOff x="0" y="0"/>
            <a:chExt cx="9997798" cy="35402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798" cy="3540228"/>
            </a:xfrm>
            <a:custGeom>
              <a:avLst/>
              <a:gdLst/>
              <a:ahLst/>
              <a:cxnLst/>
              <a:rect l="l" t="t" r="r" b="b"/>
              <a:pathLst>
                <a:path w="9997798" h="3540228">
                  <a:moveTo>
                    <a:pt x="9873338" y="3540228"/>
                  </a:moveTo>
                  <a:lnTo>
                    <a:pt x="124460" y="3540228"/>
                  </a:lnTo>
                  <a:cubicBezTo>
                    <a:pt x="55880" y="3540228"/>
                    <a:pt x="0" y="3484348"/>
                    <a:pt x="0" y="34157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3338" y="0"/>
                  </a:lnTo>
                  <a:cubicBezTo>
                    <a:pt x="9941919" y="0"/>
                    <a:pt x="9997798" y="55880"/>
                    <a:pt x="9997798" y="124460"/>
                  </a:cubicBezTo>
                  <a:lnTo>
                    <a:pt x="9997798" y="3415768"/>
                  </a:lnTo>
                  <a:cubicBezTo>
                    <a:pt x="9997798" y="3484348"/>
                    <a:pt x="9941919" y="3540228"/>
                    <a:pt x="9873338" y="3540228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43551" y="4298399"/>
            <a:ext cx="16035895" cy="567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Na </a:t>
            </a: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sentença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:</a:t>
            </a:r>
          </a:p>
          <a:p>
            <a:pPr algn="just">
              <a:lnSpc>
                <a:spcPts val="3749"/>
              </a:lnSpc>
            </a:pP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De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acordo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com o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ChatGPT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da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OpenAI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(2023), o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algoritmo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recursivo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para a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sequência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de Fibonacci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pode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ser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implementado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da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várias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maneiras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em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diferentes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linguagens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de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programação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.</a:t>
            </a:r>
          </a:p>
          <a:p>
            <a:pPr algn="just">
              <a:lnSpc>
                <a:spcPts val="3749"/>
              </a:lnSpc>
            </a:pPr>
            <a:endParaRPr lang="en-US" sz="2499" spc="74" dirty="0">
              <a:solidFill>
                <a:srgbClr val="000000"/>
              </a:solidFill>
              <a:latin typeface="Source Serif Pro"/>
            </a:endParaRPr>
          </a:p>
          <a:p>
            <a:pPr algn="just">
              <a:lnSpc>
                <a:spcPts val="3749"/>
              </a:lnSpc>
            </a:pP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Pós-sentença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:</a:t>
            </a:r>
          </a:p>
          <a:p>
            <a:pPr algn="just">
              <a:lnSpc>
                <a:spcPts val="3749"/>
              </a:lnSpc>
            </a:pP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No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ChatGPT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, o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algoritmo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recursivo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para a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sequência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de Fibonacci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pode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ser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implementado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da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várias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maneiras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em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diferentes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linguagens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de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programação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(</a:t>
            </a:r>
            <a:r>
              <a:rPr lang="en-US" sz="2499" spc="74" dirty="0" err="1" smtClean="0">
                <a:solidFill>
                  <a:srgbClr val="000000"/>
                </a:solidFill>
                <a:latin typeface="Source Serif Pro"/>
              </a:rPr>
              <a:t>OpenAI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, 2023).</a:t>
            </a:r>
          </a:p>
          <a:p>
            <a:pPr algn="just">
              <a:lnSpc>
                <a:spcPts val="3749"/>
              </a:lnSpc>
            </a:pPr>
            <a:endParaRPr lang="en-US" sz="2499" spc="74" dirty="0">
              <a:solidFill>
                <a:srgbClr val="000000"/>
              </a:solidFill>
              <a:latin typeface="Source Serif Pro"/>
            </a:endParaRPr>
          </a:p>
          <a:p>
            <a:pPr algn="just">
              <a:lnSpc>
                <a:spcPts val="3749"/>
              </a:lnSpc>
            </a:pP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Na </a:t>
            </a: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lista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 de </a:t>
            </a: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referências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:</a:t>
            </a:r>
          </a:p>
          <a:p>
            <a:pPr algn="just">
              <a:lnSpc>
                <a:spcPts val="3749"/>
              </a:lnSpc>
            </a:pP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OPENAI. 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O </a:t>
            </a: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algoritmo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recursivo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 para a </a:t>
            </a:r>
            <a:r>
              <a:rPr lang="en-US" sz="2499" spc="74" dirty="0" err="1">
                <a:solidFill>
                  <a:srgbClr val="000000"/>
                </a:solidFill>
                <a:latin typeface="Source Serif Pro Bold"/>
              </a:rPr>
              <a:t>sequência</a:t>
            </a:r>
            <a:r>
              <a:rPr lang="en-US" sz="2499" spc="74" dirty="0">
                <a:solidFill>
                  <a:srgbClr val="000000"/>
                </a:solidFill>
                <a:latin typeface="Source Serif Pro Bold"/>
              </a:rPr>
              <a:t> de Fibonacci.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2023. 1 conversa no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ChatGPT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.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Disponível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em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: https://openai.com/blog/chatgpt.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Acesso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em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: 17 </a:t>
            </a:r>
            <a:r>
              <a:rPr lang="en-US" sz="2499" spc="74" dirty="0" err="1">
                <a:solidFill>
                  <a:srgbClr val="000000"/>
                </a:solidFill>
                <a:latin typeface="Source Serif Pro"/>
              </a:rPr>
              <a:t>maio</a:t>
            </a:r>
            <a:r>
              <a:rPr lang="en-US" sz="2499" spc="74" dirty="0">
                <a:solidFill>
                  <a:srgbClr val="000000"/>
                </a:solidFill>
                <a:latin typeface="Source Serif Pro"/>
              </a:rPr>
              <a:t> 2023</a:t>
            </a:r>
          </a:p>
          <a:p>
            <a:pPr algn="just">
              <a:lnSpc>
                <a:spcPts val="3749"/>
              </a:lnSpc>
            </a:pPr>
            <a:endParaRPr lang="en-US" sz="2499" spc="74" dirty="0">
              <a:solidFill>
                <a:srgbClr val="000000"/>
              </a:solidFill>
              <a:latin typeface="Source Serif Pr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43608" y="9655259"/>
            <a:ext cx="16035839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1 Bold"/>
              </a:rPr>
              <a:t>https://www.instagram.com/p/CsWLEugsGt8/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3551" y="3555449"/>
            <a:ext cx="1603589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Canva Sans 1 Bold"/>
              </a:rPr>
              <a:t>Entrada pela Entidade Coletiva 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D3A93428-F5F1-3FBE-E5C5-656565549437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80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265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740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80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125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13223" y="2425831"/>
            <a:ext cx="17748402" cy="399606"/>
            <a:chOff x="0" y="0"/>
            <a:chExt cx="23664536" cy="5328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737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5249" y="4686255"/>
            <a:ext cx="2669551" cy="383255"/>
          </a:xfrm>
          <a:custGeom>
            <a:avLst/>
            <a:gdLst/>
            <a:ahLst/>
            <a:cxnLst/>
            <a:rect l="l" t="t" r="r" b="b"/>
            <a:pathLst>
              <a:path w="2669551" h="383255">
                <a:moveTo>
                  <a:pt x="0" y="0"/>
                </a:moveTo>
                <a:lnTo>
                  <a:pt x="2669551" y="0"/>
                </a:lnTo>
                <a:lnTo>
                  <a:pt x="2669551" y="383255"/>
                </a:lnTo>
                <a:lnTo>
                  <a:pt x="0" y="383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9062" b="-367484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24183" y="4703827"/>
            <a:ext cx="2097535" cy="876963"/>
          </a:xfrm>
          <a:custGeom>
            <a:avLst/>
            <a:gdLst/>
            <a:ahLst/>
            <a:cxnLst/>
            <a:rect l="l" t="t" r="r" b="b"/>
            <a:pathLst>
              <a:path w="2097535" h="876963">
                <a:moveTo>
                  <a:pt x="0" y="0"/>
                </a:moveTo>
                <a:lnTo>
                  <a:pt x="2097536" y="0"/>
                </a:lnTo>
                <a:lnTo>
                  <a:pt x="2097536" y="876963"/>
                </a:lnTo>
                <a:lnTo>
                  <a:pt x="0" y="876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9590" b="-6959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820787" y="4703828"/>
            <a:ext cx="6247142" cy="861005"/>
          </a:xfrm>
          <a:custGeom>
            <a:avLst/>
            <a:gdLst/>
            <a:ahLst/>
            <a:cxnLst/>
            <a:rect l="l" t="t" r="r" b="b"/>
            <a:pathLst>
              <a:path w="6247142" h="861005">
                <a:moveTo>
                  <a:pt x="0" y="0"/>
                </a:moveTo>
                <a:lnTo>
                  <a:pt x="6247142" y="0"/>
                </a:lnTo>
                <a:lnTo>
                  <a:pt x="6247142" y="861004"/>
                </a:lnTo>
                <a:lnTo>
                  <a:pt x="0" y="861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12782" b="-312782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195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963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355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14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301701" y="3384282"/>
            <a:ext cx="3893183" cy="1034321"/>
          </a:xfrm>
          <a:custGeom>
            <a:avLst/>
            <a:gdLst/>
            <a:ahLst/>
            <a:cxnLst/>
            <a:rect l="l" t="t" r="r" b="b"/>
            <a:pathLst>
              <a:path w="3893183" h="1034321">
                <a:moveTo>
                  <a:pt x="0" y="0"/>
                </a:moveTo>
                <a:lnTo>
                  <a:pt x="3893183" y="0"/>
                </a:lnTo>
                <a:lnTo>
                  <a:pt x="3893183" y="1034321"/>
                </a:lnTo>
                <a:lnTo>
                  <a:pt x="0" y="1034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1188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20631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490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124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7963" y="4733421"/>
            <a:ext cx="26302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Livros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85449" y="4952442"/>
            <a:ext cx="179965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73506" y="4893607"/>
            <a:ext cx="618938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r>
              <a:rPr lang="en-US" sz="1856">
                <a:solidFill>
                  <a:srgbClr val="222222"/>
                </a:solidFill>
                <a:latin typeface="Exo"/>
              </a:rPr>
              <a:t>MAGALHÃES, M. N. </a:t>
            </a:r>
            <a:r>
              <a:rPr lang="en-US" sz="1856">
                <a:solidFill>
                  <a:srgbClr val="222222"/>
                </a:solidFill>
                <a:latin typeface="Exo Bold"/>
              </a:rPr>
              <a:t>Probabilidade e variáveis aleatórias.  </a:t>
            </a:r>
            <a:r>
              <a:rPr lang="en-US" sz="1856">
                <a:solidFill>
                  <a:srgbClr val="222222"/>
                </a:solidFill>
                <a:latin typeface="Exo"/>
              </a:rPr>
              <a:t>3. ed. São Paulo: Edusp, 2015.</a:t>
            </a:r>
          </a:p>
        </p:txBody>
      </p:sp>
      <p:sp>
        <p:nvSpPr>
          <p:cNvPr id="29" name="Freeform 29"/>
          <p:cNvSpPr/>
          <p:nvPr/>
        </p:nvSpPr>
        <p:spPr>
          <a:xfrm>
            <a:off x="826550" y="6133240"/>
            <a:ext cx="2669551" cy="757323"/>
          </a:xfrm>
          <a:custGeom>
            <a:avLst/>
            <a:gdLst/>
            <a:ahLst/>
            <a:cxnLst/>
            <a:rect l="l" t="t" r="r" b="b"/>
            <a:pathLst>
              <a:path w="2669551" h="757323">
                <a:moveTo>
                  <a:pt x="0" y="0"/>
                </a:moveTo>
                <a:lnTo>
                  <a:pt x="2669551" y="0"/>
                </a:lnTo>
                <a:lnTo>
                  <a:pt x="2669551" y="757323"/>
                </a:lnTo>
                <a:lnTo>
                  <a:pt x="0" y="757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73214" b="-179283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581970" y="6133241"/>
            <a:ext cx="2097535" cy="1560467"/>
          </a:xfrm>
          <a:custGeom>
            <a:avLst/>
            <a:gdLst/>
            <a:ahLst/>
            <a:cxnLst/>
            <a:rect l="l" t="t" r="r" b="b"/>
            <a:pathLst>
              <a:path w="2097535" h="1560467">
                <a:moveTo>
                  <a:pt x="0" y="0"/>
                </a:moveTo>
                <a:lnTo>
                  <a:pt x="2097535" y="0"/>
                </a:lnTo>
                <a:lnTo>
                  <a:pt x="2097535" y="1560467"/>
                </a:lnTo>
                <a:lnTo>
                  <a:pt x="0" y="15604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08" b="-17208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775059" y="6133240"/>
            <a:ext cx="6229569" cy="1546334"/>
          </a:xfrm>
          <a:custGeom>
            <a:avLst/>
            <a:gdLst/>
            <a:ahLst/>
            <a:cxnLst/>
            <a:rect l="l" t="t" r="r" b="b"/>
            <a:pathLst>
              <a:path w="6229569" h="1546334">
                <a:moveTo>
                  <a:pt x="0" y="0"/>
                </a:moveTo>
                <a:lnTo>
                  <a:pt x="6229569" y="0"/>
                </a:lnTo>
                <a:lnTo>
                  <a:pt x="6229569" y="1546335"/>
                </a:lnTo>
                <a:lnTo>
                  <a:pt x="0" y="15463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1430" b="-151430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65249" y="6431725"/>
            <a:ext cx="26302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Livros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73152" y="6431725"/>
            <a:ext cx="179965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852380" y="6246814"/>
            <a:ext cx="6144042" cy="119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1956" dirty="0">
                <a:solidFill>
                  <a:srgbClr val="222222"/>
                </a:solidFill>
                <a:latin typeface="Exo"/>
              </a:rPr>
              <a:t>LUCK, </a:t>
            </a:r>
            <a:r>
              <a:rPr lang="en-US" sz="1956" dirty="0" err="1">
                <a:solidFill>
                  <a:srgbClr val="222222"/>
                </a:solidFill>
                <a:latin typeface="Exo"/>
              </a:rPr>
              <a:t>Heloisa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.</a:t>
            </a:r>
            <a:r>
              <a:rPr lang="en-US" sz="1956" dirty="0">
                <a:solidFill>
                  <a:srgbClr val="222222"/>
                </a:solidFill>
                <a:latin typeface="Exo Bold"/>
              </a:rPr>
              <a:t> </a:t>
            </a:r>
            <a:r>
              <a:rPr lang="en-US" sz="1956" dirty="0" err="1">
                <a:solidFill>
                  <a:srgbClr val="222222"/>
                </a:solidFill>
                <a:latin typeface="Exo Bold"/>
              </a:rPr>
              <a:t>Liderança</a:t>
            </a:r>
            <a:r>
              <a:rPr lang="en-US" sz="1956" dirty="0">
                <a:solidFill>
                  <a:srgbClr val="222222"/>
                </a:solidFill>
                <a:latin typeface="Exo Bold"/>
              </a:rPr>
              <a:t> </a:t>
            </a:r>
            <a:r>
              <a:rPr lang="en-US" sz="1956" dirty="0" err="1">
                <a:solidFill>
                  <a:srgbClr val="222222"/>
                </a:solidFill>
                <a:latin typeface="Exo Bold"/>
              </a:rPr>
              <a:t>em</a:t>
            </a:r>
            <a:r>
              <a:rPr lang="en-US" sz="1956" dirty="0">
                <a:solidFill>
                  <a:srgbClr val="222222"/>
                </a:solidFill>
                <a:latin typeface="Exo Bold"/>
              </a:rPr>
              <a:t> </a:t>
            </a:r>
            <a:r>
              <a:rPr lang="en-US" sz="1956" dirty="0" err="1">
                <a:solidFill>
                  <a:srgbClr val="222222"/>
                </a:solidFill>
                <a:latin typeface="Exo Bold"/>
              </a:rPr>
              <a:t>gestão</a:t>
            </a:r>
            <a:r>
              <a:rPr lang="en-US" sz="1956" dirty="0">
                <a:solidFill>
                  <a:srgbClr val="222222"/>
                </a:solidFill>
                <a:latin typeface="Exo Bold"/>
              </a:rPr>
              <a:t> escolar.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 4. ed. </a:t>
            </a:r>
            <a:r>
              <a:rPr lang="en-US" sz="1956" dirty="0" err="1">
                <a:solidFill>
                  <a:srgbClr val="222222"/>
                </a:solidFill>
                <a:latin typeface="Exo"/>
              </a:rPr>
              <a:t>Petrópolis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: </a:t>
            </a:r>
            <a:r>
              <a:rPr lang="en-US" sz="1956" dirty="0" err="1">
                <a:solidFill>
                  <a:srgbClr val="222222"/>
                </a:solidFill>
                <a:latin typeface="Exo"/>
              </a:rPr>
              <a:t>Vozes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, 2010. 165 p. (</a:t>
            </a:r>
            <a:r>
              <a:rPr lang="en-US" sz="1956" dirty="0" err="1">
                <a:solidFill>
                  <a:srgbClr val="222222"/>
                </a:solidFill>
                <a:latin typeface="Exo"/>
              </a:rPr>
              <a:t>Cadernos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956" dirty="0" err="1">
                <a:solidFill>
                  <a:srgbClr val="222222"/>
                </a:solidFill>
                <a:latin typeface="Exo"/>
              </a:rPr>
              <a:t>gestão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, v. 4). </a:t>
            </a:r>
            <a:r>
              <a:rPr lang="en-US" sz="1956" dirty="0" err="1">
                <a:solidFill>
                  <a:srgbClr val="222222"/>
                </a:solidFill>
                <a:latin typeface="Exo"/>
              </a:rPr>
              <a:t>Bibliografia</a:t>
            </a:r>
            <a:r>
              <a:rPr lang="en-US" sz="1956" dirty="0">
                <a:solidFill>
                  <a:srgbClr val="222222"/>
                </a:solidFill>
                <a:latin typeface="Exo"/>
              </a:rPr>
              <a:t>: p. 149-155. ISBN 978-85-3263-62-01.</a:t>
            </a:r>
          </a:p>
          <a:p>
            <a:pPr>
              <a:lnSpc>
                <a:spcPts val="2347"/>
              </a:lnSpc>
            </a:pPr>
            <a:endParaRPr lang="en-US" sz="1956" dirty="0">
              <a:solidFill>
                <a:srgbClr val="222222"/>
              </a:solidFill>
              <a:latin typeface="Exo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2227842" y="4714371"/>
            <a:ext cx="2085078" cy="829489"/>
          </a:xfrm>
          <a:custGeom>
            <a:avLst/>
            <a:gdLst/>
            <a:ahLst/>
            <a:cxnLst/>
            <a:rect l="l" t="t" r="r" b="b"/>
            <a:pathLst>
              <a:path w="2085078" h="829489">
                <a:moveTo>
                  <a:pt x="0" y="0"/>
                </a:moveTo>
                <a:lnTo>
                  <a:pt x="2085077" y="0"/>
                </a:lnTo>
                <a:lnTo>
                  <a:pt x="2085077" y="829489"/>
                </a:lnTo>
                <a:lnTo>
                  <a:pt x="0" y="829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75684" b="-75684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380410" y="4703827"/>
            <a:ext cx="3813304" cy="409565"/>
          </a:xfrm>
          <a:custGeom>
            <a:avLst/>
            <a:gdLst/>
            <a:ahLst/>
            <a:cxnLst/>
            <a:rect l="l" t="t" r="r" b="b"/>
            <a:pathLst>
              <a:path w="3813304" h="409565">
                <a:moveTo>
                  <a:pt x="0" y="0"/>
                </a:moveTo>
                <a:lnTo>
                  <a:pt x="3813304" y="0"/>
                </a:lnTo>
                <a:lnTo>
                  <a:pt x="3813304" y="409565"/>
                </a:lnTo>
                <a:lnTo>
                  <a:pt x="0" y="409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15531" b="-415531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387437" y="5178294"/>
            <a:ext cx="3807447" cy="370441"/>
          </a:xfrm>
          <a:custGeom>
            <a:avLst/>
            <a:gdLst/>
            <a:ahLst/>
            <a:cxnLst/>
            <a:rect l="l" t="t" r="r" b="b"/>
            <a:pathLst>
              <a:path w="3807447" h="370441">
                <a:moveTo>
                  <a:pt x="0" y="0"/>
                </a:moveTo>
                <a:lnTo>
                  <a:pt x="3807447" y="0"/>
                </a:lnTo>
                <a:lnTo>
                  <a:pt x="3807447" y="370441"/>
                </a:lnTo>
                <a:lnTo>
                  <a:pt x="0" y="370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63907" b="-463907"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2270016" y="4843414"/>
            <a:ext cx="199511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1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39" name="Freeform 39"/>
          <p:cNvSpPr/>
          <p:nvPr/>
        </p:nvSpPr>
        <p:spPr>
          <a:xfrm>
            <a:off x="12185628" y="6161357"/>
            <a:ext cx="2084398" cy="1518293"/>
          </a:xfrm>
          <a:custGeom>
            <a:avLst/>
            <a:gdLst/>
            <a:ahLst/>
            <a:cxnLst/>
            <a:rect l="l" t="t" r="r" b="b"/>
            <a:pathLst>
              <a:path w="2084398" h="1518293">
                <a:moveTo>
                  <a:pt x="0" y="0"/>
                </a:moveTo>
                <a:lnTo>
                  <a:pt x="2084398" y="0"/>
                </a:lnTo>
                <a:lnTo>
                  <a:pt x="2084398" y="1518293"/>
                </a:lnTo>
                <a:lnTo>
                  <a:pt x="0" y="15182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8642" b="-18642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324137" y="6168386"/>
            <a:ext cx="3813581" cy="737992"/>
          </a:xfrm>
          <a:custGeom>
            <a:avLst/>
            <a:gdLst/>
            <a:ahLst/>
            <a:cxnLst/>
            <a:rect l="l" t="t" r="r" b="b"/>
            <a:pathLst>
              <a:path w="3813581" h="737992">
                <a:moveTo>
                  <a:pt x="0" y="0"/>
                </a:moveTo>
                <a:lnTo>
                  <a:pt x="3813581" y="0"/>
                </a:lnTo>
                <a:lnTo>
                  <a:pt x="3813581" y="737992"/>
                </a:lnTo>
                <a:lnTo>
                  <a:pt x="0" y="737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08375" b="-208375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331167" y="7032969"/>
            <a:ext cx="3813304" cy="644877"/>
          </a:xfrm>
          <a:custGeom>
            <a:avLst/>
            <a:gdLst/>
            <a:ahLst/>
            <a:cxnLst/>
            <a:rect l="l" t="t" r="r" b="b"/>
            <a:pathLst>
              <a:path w="3813304" h="644877">
                <a:moveTo>
                  <a:pt x="0" y="0"/>
                </a:moveTo>
                <a:lnTo>
                  <a:pt x="3813304" y="0"/>
                </a:lnTo>
                <a:lnTo>
                  <a:pt x="3813304" y="644878"/>
                </a:lnTo>
                <a:lnTo>
                  <a:pt x="0" y="6448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45661" b="-245661"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2213745" y="6454413"/>
            <a:ext cx="198423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1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457729" y="4754364"/>
            <a:ext cx="346877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42" dirty="0" err="1" smtClean="0">
                <a:solidFill>
                  <a:srgbClr val="222222"/>
                </a:solidFill>
                <a:latin typeface="Exo"/>
              </a:rPr>
              <a:t>Magalhães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2015)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443632" y="6370049"/>
            <a:ext cx="365015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Luck, 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2010)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457692" y="7171369"/>
            <a:ext cx="34461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Luck (2010)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471789" y="5246403"/>
            <a:ext cx="342343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 err="1">
                <a:solidFill>
                  <a:srgbClr val="222222"/>
                </a:solidFill>
                <a:latin typeface="Exo"/>
              </a:rPr>
              <a:t>Magalhães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 (2015)</a:t>
            </a:r>
          </a:p>
        </p:txBody>
      </p:sp>
      <p:sp>
        <p:nvSpPr>
          <p:cNvPr id="47" name="Freeform 47"/>
          <p:cNvSpPr/>
          <p:nvPr/>
        </p:nvSpPr>
        <p:spPr>
          <a:xfrm>
            <a:off x="882233" y="5197535"/>
            <a:ext cx="2669551" cy="383255"/>
          </a:xfrm>
          <a:custGeom>
            <a:avLst/>
            <a:gdLst/>
            <a:ahLst/>
            <a:cxnLst/>
            <a:rect l="l" t="t" r="r" b="b"/>
            <a:pathLst>
              <a:path w="2669551" h="383255">
                <a:moveTo>
                  <a:pt x="0" y="0"/>
                </a:moveTo>
                <a:lnTo>
                  <a:pt x="2669551" y="0"/>
                </a:lnTo>
                <a:lnTo>
                  <a:pt x="2669551" y="383255"/>
                </a:lnTo>
                <a:lnTo>
                  <a:pt x="0" y="383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9062" b="-367484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877197" y="5231435"/>
            <a:ext cx="2357302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Exo Bold"/>
              </a:rPr>
              <a:t>Elementos</a:t>
            </a:r>
            <a:r>
              <a:rPr lang="en-US" sz="1600" dirty="0">
                <a:solidFill>
                  <a:srgbClr val="000000"/>
                </a:solidFill>
                <a:latin typeface="Exo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xo Bold"/>
              </a:rPr>
              <a:t>Essenciais</a:t>
            </a:r>
            <a:endParaRPr lang="en-US" sz="1600" dirty="0">
              <a:solidFill>
                <a:srgbClr val="000000"/>
              </a:solidFill>
              <a:latin typeface="Exo Bold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825962" y="6956665"/>
            <a:ext cx="2669551" cy="757323"/>
          </a:xfrm>
          <a:custGeom>
            <a:avLst/>
            <a:gdLst/>
            <a:ahLst/>
            <a:cxnLst/>
            <a:rect l="l" t="t" r="r" b="b"/>
            <a:pathLst>
              <a:path w="2669551" h="757323">
                <a:moveTo>
                  <a:pt x="0" y="0"/>
                </a:moveTo>
                <a:lnTo>
                  <a:pt x="2669551" y="0"/>
                </a:lnTo>
                <a:lnTo>
                  <a:pt x="2669551" y="757323"/>
                </a:lnTo>
                <a:lnTo>
                  <a:pt x="0" y="757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73214" b="-179283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932289" y="7161844"/>
            <a:ext cx="251995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Exo Bold"/>
              </a:rPr>
              <a:t>Elementos complementares</a:t>
            </a:r>
          </a:p>
        </p:txBody>
      </p:sp>
      <p:sp>
        <p:nvSpPr>
          <p:cNvPr id="51" name="Freeform 51"/>
          <p:cNvSpPr/>
          <p:nvPr/>
        </p:nvSpPr>
        <p:spPr>
          <a:xfrm>
            <a:off x="826550" y="8295619"/>
            <a:ext cx="2669551" cy="1560608"/>
          </a:xfrm>
          <a:custGeom>
            <a:avLst/>
            <a:gdLst/>
            <a:ahLst/>
            <a:cxnLst/>
            <a:rect l="l" t="t" r="r" b="b"/>
            <a:pathLst>
              <a:path w="2669551" h="1560608">
                <a:moveTo>
                  <a:pt x="0" y="0"/>
                </a:moveTo>
                <a:lnTo>
                  <a:pt x="2669551" y="0"/>
                </a:lnTo>
                <a:lnTo>
                  <a:pt x="2669551" y="1560608"/>
                </a:lnTo>
                <a:lnTo>
                  <a:pt x="0" y="1560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5529" b="-35529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3581970" y="8295620"/>
            <a:ext cx="2097535" cy="1560467"/>
          </a:xfrm>
          <a:custGeom>
            <a:avLst/>
            <a:gdLst/>
            <a:ahLst/>
            <a:cxnLst/>
            <a:rect l="l" t="t" r="r" b="b"/>
            <a:pathLst>
              <a:path w="2097535" h="1560467">
                <a:moveTo>
                  <a:pt x="0" y="0"/>
                </a:moveTo>
                <a:lnTo>
                  <a:pt x="2097535" y="0"/>
                </a:lnTo>
                <a:lnTo>
                  <a:pt x="2097535" y="1560467"/>
                </a:lnTo>
                <a:lnTo>
                  <a:pt x="0" y="15604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08" b="-17208"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5775059" y="8295619"/>
            <a:ext cx="6229569" cy="1546334"/>
          </a:xfrm>
          <a:custGeom>
            <a:avLst/>
            <a:gdLst/>
            <a:ahLst/>
            <a:cxnLst/>
            <a:rect l="l" t="t" r="r" b="b"/>
            <a:pathLst>
              <a:path w="6229569" h="1546334">
                <a:moveTo>
                  <a:pt x="0" y="0"/>
                </a:moveTo>
                <a:lnTo>
                  <a:pt x="6229569" y="0"/>
                </a:lnTo>
                <a:lnTo>
                  <a:pt x="6229569" y="1546334"/>
                </a:lnTo>
                <a:lnTo>
                  <a:pt x="0" y="1546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1430" b="-151430"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865249" y="8594104"/>
            <a:ext cx="26302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Livros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773152" y="8594104"/>
            <a:ext cx="179965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852380" y="8371175"/>
            <a:ext cx="6144042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7"/>
              </a:lnSpc>
            </a:pPr>
            <a:r>
              <a:rPr lang="en-US" sz="1756" dirty="0">
                <a:solidFill>
                  <a:srgbClr val="222222"/>
                </a:solidFill>
                <a:latin typeface="Exo"/>
              </a:rPr>
              <a:t>HERGERT, W.; GEILHUFE, R. M.</a:t>
            </a:r>
            <a:r>
              <a:rPr lang="en-US" sz="1756" dirty="0">
                <a:solidFill>
                  <a:srgbClr val="222222"/>
                </a:solidFill>
                <a:latin typeface="Exo Bold"/>
              </a:rPr>
              <a:t> Group theory in solid state physics and photonics: 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problem solving with 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mathematica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. Nova Jersey: John Wiley &amp; Sons, 2018.</a:t>
            </a:r>
            <a:r>
              <a:rPr lang="en-US" sz="1756" dirty="0">
                <a:solidFill>
                  <a:srgbClr val="222222"/>
                </a:solidFill>
                <a:latin typeface="Exo Italics"/>
              </a:rPr>
              <a:t> E-book.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: https:/onli nelibrary.wiley.com/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doi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/boo k/10.1002/ 9783527 695799. 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: 29 </a:t>
            </a:r>
            <a:r>
              <a:rPr lang="en-US" sz="1756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756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57" name="Freeform 57"/>
          <p:cNvSpPr/>
          <p:nvPr/>
        </p:nvSpPr>
        <p:spPr>
          <a:xfrm>
            <a:off x="12185628" y="8323735"/>
            <a:ext cx="2084398" cy="1518293"/>
          </a:xfrm>
          <a:custGeom>
            <a:avLst/>
            <a:gdLst/>
            <a:ahLst/>
            <a:cxnLst/>
            <a:rect l="l" t="t" r="r" b="b"/>
            <a:pathLst>
              <a:path w="2084398" h="1518293">
                <a:moveTo>
                  <a:pt x="0" y="0"/>
                </a:moveTo>
                <a:lnTo>
                  <a:pt x="2084398" y="0"/>
                </a:lnTo>
                <a:lnTo>
                  <a:pt x="2084398" y="1518293"/>
                </a:lnTo>
                <a:lnTo>
                  <a:pt x="0" y="15182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8642" b="-18642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4324137" y="8330765"/>
            <a:ext cx="3813581" cy="737992"/>
          </a:xfrm>
          <a:custGeom>
            <a:avLst/>
            <a:gdLst/>
            <a:ahLst/>
            <a:cxnLst/>
            <a:rect l="l" t="t" r="r" b="b"/>
            <a:pathLst>
              <a:path w="3813581" h="737992">
                <a:moveTo>
                  <a:pt x="0" y="0"/>
                </a:moveTo>
                <a:lnTo>
                  <a:pt x="3813581" y="0"/>
                </a:lnTo>
                <a:lnTo>
                  <a:pt x="3813581" y="737992"/>
                </a:lnTo>
                <a:lnTo>
                  <a:pt x="0" y="737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08375" b="-208375"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4331167" y="9195348"/>
            <a:ext cx="3813304" cy="644877"/>
          </a:xfrm>
          <a:custGeom>
            <a:avLst/>
            <a:gdLst/>
            <a:ahLst/>
            <a:cxnLst/>
            <a:rect l="l" t="t" r="r" b="b"/>
            <a:pathLst>
              <a:path w="3813304" h="644877">
                <a:moveTo>
                  <a:pt x="0" y="0"/>
                </a:moveTo>
                <a:lnTo>
                  <a:pt x="3813304" y="0"/>
                </a:lnTo>
                <a:lnTo>
                  <a:pt x="3813304" y="644877"/>
                </a:lnTo>
                <a:lnTo>
                  <a:pt x="0" y="644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45661" b="-245661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2213745" y="8616791"/>
            <a:ext cx="198423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2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Autores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443632" y="8532427"/>
            <a:ext cx="3650151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42" dirty="0" err="1" smtClean="0">
                <a:solidFill>
                  <a:srgbClr val="222222"/>
                </a:solidFill>
                <a:latin typeface="Exo"/>
              </a:rPr>
              <a:t>Hergert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; </a:t>
            </a:r>
            <a:r>
              <a:rPr lang="en-US" sz="2042" dirty="0" err="1" smtClean="0">
                <a:solidFill>
                  <a:srgbClr val="222222"/>
                </a:solidFill>
                <a:latin typeface="Exo"/>
              </a:rPr>
              <a:t>Geilhufe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2018)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457692" y="9333748"/>
            <a:ext cx="34461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 err="1">
                <a:solidFill>
                  <a:srgbClr val="222222"/>
                </a:solidFill>
                <a:latin typeface="Exo"/>
              </a:rPr>
              <a:t>Hergert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  e </a:t>
            </a:r>
            <a:r>
              <a:rPr lang="en-US" sz="2042" dirty="0" err="1">
                <a:solidFill>
                  <a:srgbClr val="222222"/>
                </a:solidFill>
                <a:latin typeface="Exo"/>
              </a:rPr>
              <a:t>Geilhufe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 (2018)</a:t>
            </a:r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C0CC4440-DA9B-A963-6281-26C59651ABF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788450" y="4510154"/>
            <a:ext cx="2669551" cy="1251177"/>
          </a:xfrm>
          <a:custGeom>
            <a:avLst/>
            <a:gdLst/>
            <a:ahLst/>
            <a:cxnLst/>
            <a:rect l="l" t="t" r="r" b="b"/>
            <a:pathLst>
              <a:path w="2669551" h="1251177">
                <a:moveTo>
                  <a:pt x="0" y="0"/>
                </a:moveTo>
                <a:lnTo>
                  <a:pt x="2669551" y="0"/>
                </a:lnTo>
                <a:lnTo>
                  <a:pt x="2669551" y="1251176"/>
                </a:lnTo>
                <a:lnTo>
                  <a:pt x="0" y="12511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56681" b="-56681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543870" y="4510154"/>
            <a:ext cx="2097535" cy="1265138"/>
          </a:xfrm>
          <a:custGeom>
            <a:avLst/>
            <a:gdLst/>
            <a:ahLst/>
            <a:cxnLst/>
            <a:rect l="l" t="t" r="r" b="b"/>
            <a:pathLst>
              <a:path w="2097535" h="1265138">
                <a:moveTo>
                  <a:pt x="0" y="0"/>
                </a:moveTo>
                <a:lnTo>
                  <a:pt x="2097535" y="0"/>
                </a:lnTo>
                <a:lnTo>
                  <a:pt x="2097535" y="1265138"/>
                </a:lnTo>
                <a:lnTo>
                  <a:pt x="0" y="12651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2897" b="-32897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736959" y="4524213"/>
            <a:ext cx="6238355" cy="1251401"/>
          </a:xfrm>
          <a:custGeom>
            <a:avLst/>
            <a:gdLst/>
            <a:ahLst/>
            <a:cxnLst/>
            <a:rect l="l" t="t" r="r" b="b"/>
            <a:pathLst>
              <a:path w="6238355" h="1251401">
                <a:moveTo>
                  <a:pt x="0" y="0"/>
                </a:moveTo>
                <a:lnTo>
                  <a:pt x="6238355" y="0"/>
                </a:lnTo>
                <a:lnTo>
                  <a:pt x="6238355" y="1251400"/>
                </a:lnTo>
                <a:lnTo>
                  <a:pt x="0" y="1251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9254" b="-199254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26692" y="4728895"/>
            <a:ext cx="263026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Artigo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de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revista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85392" y="4728894"/>
            <a:ext cx="179965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31853" y="4599769"/>
            <a:ext cx="609869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r>
              <a:rPr lang="en-US" sz="1856" dirty="0">
                <a:solidFill>
                  <a:srgbClr val="222222"/>
                </a:solidFill>
                <a:latin typeface="Exo"/>
              </a:rPr>
              <a:t>NIQUITO, T. W.; ELY, R. A.; RIBEIRO, F. G.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Avaliação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impacto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das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assistências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técnicas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do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sistema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S no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mercado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trabalho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. </a:t>
            </a:r>
            <a:r>
              <a:rPr lang="en-US" sz="1856" dirty="0" err="1">
                <a:solidFill>
                  <a:srgbClr val="222222"/>
                </a:solidFill>
                <a:latin typeface="Exo Bold"/>
              </a:rPr>
              <a:t>Revista</a:t>
            </a:r>
            <a:r>
              <a:rPr lang="en-US" sz="1856" dirty="0">
                <a:solidFill>
                  <a:srgbClr val="222222"/>
                </a:solidFill>
                <a:latin typeface="Exo Bold"/>
              </a:rPr>
              <a:t> </a:t>
            </a:r>
            <a:r>
              <a:rPr lang="en-US" sz="1856" dirty="0" err="1">
                <a:solidFill>
                  <a:srgbClr val="222222"/>
                </a:solidFill>
                <a:latin typeface="Exo Bold"/>
              </a:rPr>
              <a:t>Brasileira</a:t>
            </a:r>
            <a:r>
              <a:rPr lang="en-US" sz="1856" dirty="0">
                <a:solidFill>
                  <a:srgbClr val="222222"/>
                </a:solidFill>
                <a:latin typeface="Exo Bold"/>
              </a:rPr>
              <a:t> de </a:t>
            </a:r>
            <a:r>
              <a:rPr lang="en-US" sz="1856" dirty="0" err="1">
                <a:solidFill>
                  <a:srgbClr val="222222"/>
                </a:solidFill>
                <a:latin typeface="Exo Bold"/>
              </a:rPr>
              <a:t>Economia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, Rio de Janeiro, v. 72, n. 2, p. 196-216, jun. 2018.</a:t>
            </a:r>
          </a:p>
        </p:txBody>
      </p:sp>
      <p:sp>
        <p:nvSpPr>
          <p:cNvPr id="29" name="Freeform 29"/>
          <p:cNvSpPr/>
          <p:nvPr/>
        </p:nvSpPr>
        <p:spPr>
          <a:xfrm>
            <a:off x="794736" y="6289963"/>
            <a:ext cx="2669551" cy="1563903"/>
          </a:xfrm>
          <a:custGeom>
            <a:avLst/>
            <a:gdLst/>
            <a:ahLst/>
            <a:cxnLst/>
            <a:rect l="l" t="t" r="r" b="b"/>
            <a:pathLst>
              <a:path w="2669551" h="1563903">
                <a:moveTo>
                  <a:pt x="0" y="0"/>
                </a:moveTo>
                <a:lnTo>
                  <a:pt x="2669551" y="0"/>
                </a:lnTo>
                <a:lnTo>
                  <a:pt x="2669551" y="1563903"/>
                </a:lnTo>
                <a:lnTo>
                  <a:pt x="0" y="1563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5349" b="-35349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553671" y="6289964"/>
            <a:ext cx="2097535" cy="1563887"/>
          </a:xfrm>
          <a:custGeom>
            <a:avLst/>
            <a:gdLst/>
            <a:ahLst/>
            <a:cxnLst/>
            <a:rect l="l" t="t" r="r" b="b"/>
            <a:pathLst>
              <a:path w="2097535" h="1563887">
                <a:moveTo>
                  <a:pt x="0" y="0"/>
                </a:moveTo>
                <a:lnTo>
                  <a:pt x="2097535" y="0"/>
                </a:lnTo>
                <a:lnTo>
                  <a:pt x="2097535" y="1563887"/>
                </a:lnTo>
                <a:lnTo>
                  <a:pt x="0" y="15638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061" b="-17061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750275" y="6307536"/>
            <a:ext cx="6229596" cy="1538159"/>
          </a:xfrm>
          <a:custGeom>
            <a:avLst/>
            <a:gdLst/>
            <a:ahLst/>
            <a:cxnLst/>
            <a:rect l="l" t="t" r="r" b="b"/>
            <a:pathLst>
              <a:path w="6229596" h="1538159">
                <a:moveTo>
                  <a:pt x="0" y="0"/>
                </a:moveTo>
                <a:lnTo>
                  <a:pt x="6229596" y="0"/>
                </a:lnTo>
                <a:lnTo>
                  <a:pt x="6229596" y="1538159"/>
                </a:lnTo>
                <a:lnTo>
                  <a:pt x="0" y="1538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2501" b="-152501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36535" y="6591963"/>
            <a:ext cx="263026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Artigo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de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revista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44440" y="6591963"/>
            <a:ext cx="179965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811780" y="6348686"/>
            <a:ext cx="6144042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7"/>
              </a:lnSpc>
            </a:pPr>
            <a:r>
              <a:rPr lang="en-US" sz="1656" dirty="0">
                <a:solidFill>
                  <a:srgbClr val="222222"/>
                </a:solidFill>
                <a:latin typeface="Exo"/>
              </a:rPr>
              <a:t>SANTOS, S. M.</a:t>
            </a:r>
            <a:r>
              <a:rPr lang="en-US" sz="1656" dirty="0">
                <a:solidFill>
                  <a:srgbClr val="222222"/>
                </a:solidFill>
                <a:latin typeface="Exo Italics"/>
              </a:rPr>
              <a:t> et al.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 Focusing neighborhood context and self-rated health in the </a:t>
            </a:r>
            <a:r>
              <a:rPr lang="en-US" sz="1656" dirty="0" err="1">
                <a:solidFill>
                  <a:srgbClr val="222222"/>
                </a:solidFill>
                <a:latin typeface="Exo"/>
              </a:rPr>
              <a:t>Pró-Saúde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 Study. </a:t>
            </a:r>
            <a:r>
              <a:rPr lang="en-US" sz="1656" dirty="0" err="1">
                <a:solidFill>
                  <a:srgbClr val="222222"/>
                </a:solidFill>
                <a:latin typeface="Exo Bold"/>
              </a:rPr>
              <a:t>Caderno</a:t>
            </a:r>
            <a:r>
              <a:rPr lang="en-US" sz="1656" dirty="0">
                <a:solidFill>
                  <a:srgbClr val="222222"/>
                </a:solidFill>
                <a:latin typeface="Exo Bold"/>
              </a:rPr>
              <a:t> de </a:t>
            </a:r>
            <a:r>
              <a:rPr lang="en-US" sz="1656" dirty="0" err="1">
                <a:solidFill>
                  <a:srgbClr val="222222"/>
                </a:solidFill>
                <a:latin typeface="Exo Bold"/>
              </a:rPr>
              <a:t>Saúde</a:t>
            </a:r>
            <a:r>
              <a:rPr lang="en-US" sz="1656" dirty="0">
                <a:solidFill>
                  <a:srgbClr val="222222"/>
                </a:solidFill>
                <a:latin typeface="Exo Bold"/>
              </a:rPr>
              <a:t> </a:t>
            </a:r>
            <a:r>
              <a:rPr lang="en-US" sz="1656" dirty="0" err="1">
                <a:solidFill>
                  <a:srgbClr val="222222"/>
                </a:solidFill>
                <a:latin typeface="Exo Bold"/>
              </a:rPr>
              <a:t>Pública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, Rio de Janeiro, v. 34, n. 5, 2018. DOI: http://dx.doi.org/10.1590/0102-311x00029517. </a:t>
            </a:r>
            <a:r>
              <a:rPr lang="en-US" sz="1656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65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: http:// www.scielo.br/pdf/csp/v34n5/1678-4464-csp-34-05-e00 029517.pdf. </a:t>
            </a:r>
            <a:r>
              <a:rPr lang="en-US" sz="1656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65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:  29 </a:t>
            </a:r>
            <a:r>
              <a:rPr lang="en-US" sz="1656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656" dirty="0">
                <a:solidFill>
                  <a:srgbClr val="222222"/>
                </a:solidFill>
                <a:latin typeface="Exo"/>
              </a:rPr>
              <a:t>  2018.  </a:t>
            </a:r>
          </a:p>
        </p:txBody>
      </p:sp>
      <p:sp>
        <p:nvSpPr>
          <p:cNvPr id="35" name="Freeform 35"/>
          <p:cNvSpPr/>
          <p:nvPr/>
        </p:nvSpPr>
        <p:spPr>
          <a:xfrm>
            <a:off x="14304469" y="4538271"/>
            <a:ext cx="3813436" cy="592885"/>
          </a:xfrm>
          <a:custGeom>
            <a:avLst/>
            <a:gdLst/>
            <a:ahLst/>
            <a:cxnLst/>
            <a:rect l="l" t="t" r="r" b="b"/>
            <a:pathLst>
              <a:path w="3813436" h="592885">
                <a:moveTo>
                  <a:pt x="0" y="0"/>
                </a:moveTo>
                <a:lnTo>
                  <a:pt x="3813436" y="0"/>
                </a:lnTo>
                <a:lnTo>
                  <a:pt x="3813436" y="592885"/>
                </a:lnTo>
                <a:lnTo>
                  <a:pt x="0" y="592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71600" b="-271600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298443" y="5199010"/>
            <a:ext cx="3831301" cy="561867"/>
          </a:xfrm>
          <a:custGeom>
            <a:avLst/>
            <a:gdLst/>
            <a:ahLst/>
            <a:cxnLst/>
            <a:rect l="l" t="t" r="r" b="b"/>
            <a:pathLst>
              <a:path w="3831301" h="561867">
                <a:moveTo>
                  <a:pt x="0" y="0"/>
                </a:moveTo>
                <a:lnTo>
                  <a:pt x="3831301" y="0"/>
                </a:lnTo>
                <a:lnTo>
                  <a:pt x="3831301" y="561867"/>
                </a:lnTo>
                <a:lnTo>
                  <a:pt x="0" y="5618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0943" b="-290943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312008" y="6318834"/>
            <a:ext cx="3813581" cy="723003"/>
          </a:xfrm>
          <a:custGeom>
            <a:avLst/>
            <a:gdLst/>
            <a:ahLst/>
            <a:cxnLst/>
            <a:rect l="l" t="t" r="r" b="b"/>
            <a:pathLst>
              <a:path w="3813581" h="723003">
                <a:moveTo>
                  <a:pt x="0" y="0"/>
                </a:moveTo>
                <a:lnTo>
                  <a:pt x="3813582" y="0"/>
                </a:lnTo>
                <a:lnTo>
                  <a:pt x="3813582" y="723002"/>
                </a:lnTo>
                <a:lnTo>
                  <a:pt x="0" y="723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3732" b="-213732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301969" y="7112120"/>
            <a:ext cx="3813304" cy="763169"/>
          </a:xfrm>
          <a:custGeom>
            <a:avLst/>
            <a:gdLst/>
            <a:ahLst/>
            <a:cxnLst/>
            <a:rect l="l" t="t" r="r" b="b"/>
            <a:pathLst>
              <a:path w="3813304" h="763169">
                <a:moveTo>
                  <a:pt x="0" y="0"/>
                </a:moveTo>
                <a:lnTo>
                  <a:pt x="3813304" y="0"/>
                </a:lnTo>
                <a:lnTo>
                  <a:pt x="3813304" y="763170"/>
                </a:lnTo>
                <a:lnTo>
                  <a:pt x="0" y="763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9833" b="-199833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4362080" y="4676671"/>
            <a:ext cx="3763509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42" dirty="0" err="1" smtClean="0">
                <a:solidFill>
                  <a:srgbClr val="222222"/>
                </a:solidFill>
                <a:latin typeface="Exo"/>
              </a:rPr>
              <a:t>Niquito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; Ely; Ribeiro, 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2018)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430096" y="5337411"/>
            <a:ext cx="369549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>
                <a:solidFill>
                  <a:srgbClr val="222222"/>
                </a:solidFill>
                <a:latin typeface="Exo"/>
              </a:rPr>
              <a:t>Niquito, Ely e Ribeiro (2018)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383907" y="6507442"/>
            <a:ext cx="3763509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Santos </a:t>
            </a:r>
            <a:r>
              <a:rPr lang="en-US" sz="2042" dirty="0">
                <a:solidFill>
                  <a:srgbClr val="222222"/>
                </a:solidFill>
                <a:latin typeface="Exo Italics"/>
              </a:rPr>
              <a:t>et al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., 2018)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394036" y="7333197"/>
            <a:ext cx="376350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>
                <a:solidFill>
                  <a:srgbClr val="222222"/>
                </a:solidFill>
                <a:latin typeface="Exo"/>
              </a:rPr>
              <a:t>Santos </a:t>
            </a:r>
            <a:r>
              <a:rPr lang="en-US" sz="2042">
                <a:solidFill>
                  <a:srgbClr val="222222"/>
                </a:solidFill>
                <a:latin typeface="Exo Italics"/>
              </a:rPr>
              <a:t>et al</a:t>
            </a:r>
            <a:r>
              <a:rPr lang="en-US" sz="2042">
                <a:solidFill>
                  <a:srgbClr val="222222"/>
                </a:solidFill>
                <a:latin typeface="Exo"/>
              </a:rPr>
              <a:t>. (2018)</a:t>
            </a:r>
          </a:p>
        </p:txBody>
      </p:sp>
      <p:sp>
        <p:nvSpPr>
          <p:cNvPr id="43" name="Freeform 43"/>
          <p:cNvSpPr/>
          <p:nvPr/>
        </p:nvSpPr>
        <p:spPr>
          <a:xfrm>
            <a:off x="12147527" y="4524213"/>
            <a:ext cx="2085317" cy="1251186"/>
          </a:xfrm>
          <a:custGeom>
            <a:avLst/>
            <a:gdLst/>
            <a:ahLst/>
            <a:cxnLst/>
            <a:rect l="l" t="t" r="r" b="b"/>
            <a:pathLst>
              <a:path w="2085317" h="1251186">
                <a:moveTo>
                  <a:pt x="0" y="0"/>
                </a:moveTo>
                <a:lnTo>
                  <a:pt x="2085317" y="0"/>
                </a:lnTo>
                <a:lnTo>
                  <a:pt x="2085317" y="1251185"/>
                </a:lnTo>
                <a:lnTo>
                  <a:pt x="0" y="1251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333" b="-33333"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2175645" y="4754006"/>
            <a:ext cx="193808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3 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Autores</a:t>
            </a:r>
          </a:p>
        </p:txBody>
      </p:sp>
      <p:sp>
        <p:nvSpPr>
          <p:cNvPr id="45" name="Freeform 45"/>
          <p:cNvSpPr/>
          <p:nvPr/>
        </p:nvSpPr>
        <p:spPr>
          <a:xfrm>
            <a:off x="12153061" y="6308791"/>
            <a:ext cx="2085309" cy="1563903"/>
          </a:xfrm>
          <a:custGeom>
            <a:avLst/>
            <a:gdLst/>
            <a:ahLst/>
            <a:cxnLst/>
            <a:rect l="l" t="t" r="r" b="b"/>
            <a:pathLst>
              <a:path w="2085309" h="1563903">
                <a:moveTo>
                  <a:pt x="0" y="0"/>
                </a:moveTo>
                <a:lnTo>
                  <a:pt x="2085309" y="0"/>
                </a:lnTo>
                <a:lnTo>
                  <a:pt x="2085309" y="1563903"/>
                </a:lnTo>
                <a:lnTo>
                  <a:pt x="0" y="1563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670" b="-16670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184859" y="6619922"/>
            <a:ext cx="1915017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4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Autores ou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mais</a:t>
            </a:r>
          </a:p>
        </p:txBody>
      </p:sp>
      <p:sp>
        <p:nvSpPr>
          <p:cNvPr id="47" name="Freeform 47"/>
          <p:cNvSpPr/>
          <p:nvPr/>
        </p:nvSpPr>
        <p:spPr>
          <a:xfrm>
            <a:off x="826692" y="8364746"/>
            <a:ext cx="2669551" cy="1674651"/>
          </a:xfrm>
          <a:custGeom>
            <a:avLst/>
            <a:gdLst/>
            <a:ahLst/>
            <a:cxnLst/>
            <a:rect l="l" t="t" r="r" b="b"/>
            <a:pathLst>
              <a:path w="2669551" h="1674651">
                <a:moveTo>
                  <a:pt x="0" y="0"/>
                </a:moveTo>
                <a:lnTo>
                  <a:pt x="2669551" y="0"/>
                </a:lnTo>
                <a:lnTo>
                  <a:pt x="2669551" y="1674651"/>
                </a:lnTo>
                <a:lnTo>
                  <a:pt x="0" y="1674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011" b="-26398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3585627" y="8364747"/>
            <a:ext cx="2097535" cy="1702380"/>
          </a:xfrm>
          <a:custGeom>
            <a:avLst/>
            <a:gdLst/>
            <a:ahLst/>
            <a:cxnLst/>
            <a:rect l="l" t="t" r="r" b="b"/>
            <a:pathLst>
              <a:path w="2097535" h="1702380">
                <a:moveTo>
                  <a:pt x="0" y="0"/>
                </a:moveTo>
                <a:lnTo>
                  <a:pt x="2097535" y="0"/>
                </a:lnTo>
                <a:lnTo>
                  <a:pt x="2097535" y="1702379"/>
                </a:lnTo>
                <a:lnTo>
                  <a:pt x="0" y="1702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673" b="-7538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782231" y="8382318"/>
            <a:ext cx="6229596" cy="1680977"/>
          </a:xfrm>
          <a:custGeom>
            <a:avLst/>
            <a:gdLst/>
            <a:ahLst/>
            <a:cxnLst/>
            <a:rect l="l" t="t" r="r" b="b"/>
            <a:pathLst>
              <a:path w="6229596" h="1680977">
                <a:moveTo>
                  <a:pt x="0" y="0"/>
                </a:moveTo>
                <a:lnTo>
                  <a:pt x="6229596" y="0"/>
                </a:lnTo>
                <a:lnTo>
                  <a:pt x="6229596" y="1680977"/>
                </a:lnTo>
                <a:lnTo>
                  <a:pt x="0" y="1680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9544" b="-131048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868491" y="8666746"/>
            <a:ext cx="263026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Artigo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ou matéria 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de jornal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776395" y="8666746"/>
            <a:ext cx="179965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843736" y="8413943"/>
            <a:ext cx="6144042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r>
              <a:rPr lang="en-US" sz="1856" dirty="0">
                <a:solidFill>
                  <a:srgbClr val="222222"/>
                </a:solidFill>
                <a:latin typeface="Exo"/>
              </a:rPr>
              <a:t>GRYNBAUM, M. M. </a:t>
            </a:r>
            <a:r>
              <a:rPr lang="en-US" sz="1856" dirty="0">
                <a:solidFill>
                  <a:srgbClr val="222222"/>
                </a:solidFill>
                <a:latin typeface="Exo Italics"/>
              </a:rPr>
              <a:t>et al.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How to cover 2020: assume nothing and beware of Twitter. </a:t>
            </a:r>
            <a:r>
              <a:rPr lang="en-US" sz="1856" dirty="0">
                <a:solidFill>
                  <a:srgbClr val="222222"/>
                </a:solidFill>
                <a:latin typeface="Exo Bold"/>
              </a:rPr>
              <a:t>The New York Times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, New York, 16 Apr. 2019.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: https://www.nytimes./2020-campaign-journalism-advice.html.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5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56" dirty="0">
                <a:solidFill>
                  <a:srgbClr val="222222"/>
                </a:solidFill>
                <a:latin typeface="Exo"/>
              </a:rPr>
              <a:t>: 17 abr. 2019. </a:t>
            </a:r>
          </a:p>
        </p:txBody>
      </p:sp>
      <p:sp>
        <p:nvSpPr>
          <p:cNvPr id="53" name="Freeform 53"/>
          <p:cNvSpPr/>
          <p:nvPr/>
        </p:nvSpPr>
        <p:spPr>
          <a:xfrm>
            <a:off x="14343964" y="8393616"/>
            <a:ext cx="3813581" cy="723003"/>
          </a:xfrm>
          <a:custGeom>
            <a:avLst/>
            <a:gdLst/>
            <a:ahLst/>
            <a:cxnLst/>
            <a:rect l="l" t="t" r="r" b="b"/>
            <a:pathLst>
              <a:path w="3813581" h="723003">
                <a:moveTo>
                  <a:pt x="0" y="0"/>
                </a:moveTo>
                <a:lnTo>
                  <a:pt x="3813582" y="0"/>
                </a:lnTo>
                <a:lnTo>
                  <a:pt x="3813582" y="723003"/>
                </a:lnTo>
                <a:lnTo>
                  <a:pt x="0" y="723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3732" b="-213732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4333925" y="9186903"/>
            <a:ext cx="3759450" cy="824765"/>
          </a:xfrm>
          <a:custGeom>
            <a:avLst/>
            <a:gdLst/>
            <a:ahLst/>
            <a:cxnLst/>
            <a:rect l="l" t="t" r="r" b="b"/>
            <a:pathLst>
              <a:path w="3759450" h="824765">
                <a:moveTo>
                  <a:pt x="0" y="0"/>
                </a:moveTo>
                <a:lnTo>
                  <a:pt x="3759450" y="0"/>
                </a:lnTo>
                <a:lnTo>
                  <a:pt x="3759450" y="824765"/>
                </a:lnTo>
                <a:lnTo>
                  <a:pt x="0" y="8247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84909" r="-1432" b="-177441"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14430096" y="8582224"/>
            <a:ext cx="3763509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42" dirty="0" err="1" smtClean="0">
                <a:solidFill>
                  <a:srgbClr val="222222"/>
                </a:solidFill>
                <a:latin typeface="Exo"/>
              </a:rPr>
              <a:t>Grynbaum</a:t>
            </a:r>
            <a:r>
              <a:rPr lang="en-US" sz="2042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2042" dirty="0">
                <a:solidFill>
                  <a:srgbClr val="222222"/>
                </a:solidFill>
                <a:latin typeface="Exo Italics"/>
              </a:rPr>
              <a:t>et al.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, 2018)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422726" y="9407979"/>
            <a:ext cx="376350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 dirty="0" err="1">
                <a:solidFill>
                  <a:srgbClr val="222222"/>
                </a:solidFill>
                <a:latin typeface="Exo"/>
              </a:rPr>
              <a:t>Grynbaum</a:t>
            </a:r>
            <a:r>
              <a:rPr lang="en-US" sz="2042" dirty="0">
                <a:solidFill>
                  <a:srgbClr val="222222"/>
                </a:solidFill>
                <a:latin typeface="Exo Italics"/>
              </a:rPr>
              <a:t> et al</a:t>
            </a:r>
            <a:r>
              <a:rPr lang="en-US" sz="2042" dirty="0">
                <a:solidFill>
                  <a:srgbClr val="222222"/>
                </a:solidFill>
                <a:latin typeface="Exo"/>
              </a:rPr>
              <a:t>. (2018)</a:t>
            </a:r>
          </a:p>
        </p:txBody>
      </p:sp>
      <p:sp>
        <p:nvSpPr>
          <p:cNvPr id="57" name="Freeform 57"/>
          <p:cNvSpPr/>
          <p:nvPr/>
        </p:nvSpPr>
        <p:spPr>
          <a:xfrm>
            <a:off x="12185017" y="8383574"/>
            <a:ext cx="2085309" cy="1641958"/>
          </a:xfrm>
          <a:custGeom>
            <a:avLst/>
            <a:gdLst/>
            <a:ahLst/>
            <a:cxnLst/>
            <a:rect l="l" t="t" r="r" b="b"/>
            <a:pathLst>
              <a:path w="2085309" h="1641958">
                <a:moveTo>
                  <a:pt x="0" y="0"/>
                </a:moveTo>
                <a:lnTo>
                  <a:pt x="2085309" y="0"/>
                </a:lnTo>
                <a:lnTo>
                  <a:pt x="2085309" y="1641958"/>
                </a:lnTo>
                <a:lnTo>
                  <a:pt x="0" y="16419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877" b="-11123"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12216815" y="8694705"/>
            <a:ext cx="1915017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4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Autores ou</a:t>
            </a:r>
          </a:p>
          <a:p>
            <a:pPr algn="ctr">
              <a:lnSpc>
                <a:spcPts val="2673"/>
              </a:lnSpc>
            </a:pPr>
            <a:r>
              <a:rPr lang="en-US" sz="2227">
                <a:solidFill>
                  <a:srgbClr val="222222"/>
                </a:solidFill>
                <a:latin typeface="Exo"/>
              </a:rPr>
              <a:t>mais</a:t>
            </a:r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135FCCB7-ADA3-325B-D82F-6911DB1AC87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25503" y="4594976"/>
            <a:ext cx="2094239" cy="1271973"/>
          </a:xfrm>
          <a:custGeom>
            <a:avLst/>
            <a:gdLst/>
            <a:ahLst/>
            <a:cxnLst/>
            <a:rect l="l" t="t" r="r" b="b"/>
            <a:pathLst>
              <a:path w="2094239" h="1271973">
                <a:moveTo>
                  <a:pt x="0" y="0"/>
                </a:moveTo>
                <a:lnTo>
                  <a:pt x="2094239" y="0"/>
                </a:lnTo>
                <a:lnTo>
                  <a:pt x="2094239" y="1271973"/>
                </a:lnTo>
                <a:lnTo>
                  <a:pt x="0" y="12719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2322" b="-32322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657162" y="4468763"/>
            <a:ext cx="6240442" cy="1381340"/>
          </a:xfrm>
          <a:custGeom>
            <a:avLst/>
            <a:gdLst/>
            <a:ahLst/>
            <a:cxnLst/>
            <a:rect l="l" t="t" r="r" b="b"/>
            <a:pathLst>
              <a:path w="6246070" h="1263255">
                <a:moveTo>
                  <a:pt x="0" y="0"/>
                </a:moveTo>
                <a:lnTo>
                  <a:pt x="6246071" y="0"/>
                </a:lnTo>
                <a:lnTo>
                  <a:pt x="6246071" y="1263255"/>
                </a:lnTo>
                <a:lnTo>
                  <a:pt x="0" y="1263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7221" b="-197221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594976"/>
            <a:ext cx="2665356" cy="1272028"/>
          </a:xfrm>
          <a:custGeom>
            <a:avLst/>
            <a:gdLst/>
            <a:ahLst/>
            <a:cxnLst/>
            <a:rect l="l" t="t" r="r" b="b"/>
            <a:pathLst>
              <a:path w="2665356" h="1272028">
                <a:moveTo>
                  <a:pt x="0" y="0"/>
                </a:moveTo>
                <a:lnTo>
                  <a:pt x="2665355" y="0"/>
                </a:lnTo>
                <a:lnTo>
                  <a:pt x="2665355" y="1272028"/>
                </a:lnTo>
                <a:lnTo>
                  <a:pt x="0" y="127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54767" b="-54767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21368" y="4773018"/>
            <a:ext cx="262613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Capítulo</a:t>
            </a:r>
          </a:p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de</a:t>
            </a:r>
          </a:p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livro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93120" y="5071287"/>
            <a:ext cx="179682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69942" y="4468763"/>
            <a:ext cx="5922375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24"/>
              </a:lnSpc>
            </a:pPr>
            <a:r>
              <a:rPr lang="de-DE" sz="1600" dirty="0" smtClean="0">
                <a:solidFill>
                  <a:srgbClr val="333333"/>
                </a:solidFill>
                <a:latin typeface="-apple-system"/>
              </a:rPr>
              <a:t>SCHÜLER, E., KÖNIG, R., BECKER, J., RAUWERDA, G., VAN DE BURGWAL, M., SMIT, G.J.M. </a:t>
            </a:r>
            <a:r>
              <a:rPr lang="en-US" sz="1600" dirty="0" smtClean="0">
                <a:solidFill>
                  <a:srgbClr val="222222"/>
                </a:solidFill>
                <a:latin typeface="Exo"/>
              </a:rPr>
              <a:t>Smart </a:t>
            </a:r>
            <a:r>
              <a:rPr lang="en-US" sz="1600" dirty="0">
                <a:solidFill>
                  <a:srgbClr val="222222"/>
                </a:solidFill>
                <a:latin typeface="Exo"/>
              </a:rPr>
              <a:t>chips for smart surroundings: 4s. </a:t>
            </a:r>
            <a:r>
              <a:rPr lang="en-US" sz="1600" dirty="0">
                <a:solidFill>
                  <a:srgbClr val="222222"/>
                </a:solidFill>
                <a:latin typeface="Exo Italics"/>
              </a:rPr>
              <a:t>In:</a:t>
            </a:r>
            <a:r>
              <a:rPr lang="en-US" sz="1600" dirty="0">
                <a:solidFill>
                  <a:srgbClr val="222222"/>
                </a:solidFill>
                <a:latin typeface="Exo"/>
              </a:rPr>
              <a:t> Cardoso, J. M. P.; </a:t>
            </a:r>
            <a:r>
              <a:rPr lang="en-US" sz="1600" dirty="0" err="1">
                <a:solidFill>
                  <a:srgbClr val="222222"/>
                </a:solidFill>
                <a:latin typeface="Exo"/>
              </a:rPr>
              <a:t>Hübner</a:t>
            </a:r>
            <a:r>
              <a:rPr lang="en-US" sz="1600" dirty="0">
                <a:solidFill>
                  <a:srgbClr val="222222"/>
                </a:solidFill>
                <a:latin typeface="Exo"/>
              </a:rPr>
              <a:t>, M. </a:t>
            </a:r>
            <a:r>
              <a:rPr lang="en-US" sz="1600" dirty="0">
                <a:solidFill>
                  <a:srgbClr val="222222"/>
                </a:solidFill>
                <a:latin typeface="Exo Bold"/>
              </a:rPr>
              <a:t>Reconfigurable computing:</a:t>
            </a:r>
            <a:r>
              <a:rPr lang="en-US" sz="1600" dirty="0">
                <a:solidFill>
                  <a:srgbClr val="222222"/>
                </a:solidFill>
                <a:latin typeface="Exo"/>
              </a:rPr>
              <a:t> from FPGAs to hardware/software </a:t>
            </a:r>
            <a:r>
              <a:rPr lang="en-US" sz="1600" dirty="0" err="1">
                <a:solidFill>
                  <a:srgbClr val="222222"/>
                </a:solidFill>
                <a:latin typeface="Exo"/>
              </a:rPr>
              <a:t>codesing</a:t>
            </a:r>
            <a:r>
              <a:rPr lang="en-US" sz="1600" dirty="0">
                <a:solidFill>
                  <a:srgbClr val="222222"/>
                </a:solidFill>
                <a:latin typeface="Exo"/>
              </a:rPr>
              <a:t>. New York: Springer, 2011</a:t>
            </a:r>
            <a:r>
              <a:rPr lang="en-US" sz="1600" dirty="0" smtClean="0">
                <a:solidFill>
                  <a:srgbClr val="222222"/>
                </a:solidFill>
                <a:latin typeface="Exo"/>
              </a:rPr>
              <a:t>. p.2-8</a:t>
            </a:r>
            <a:endParaRPr lang="en-US" sz="1600" dirty="0">
              <a:solidFill>
                <a:srgbClr val="222222"/>
              </a:solidFill>
              <a:latin typeface="Exo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813013" y="6152835"/>
            <a:ext cx="2610824" cy="1561445"/>
          </a:xfrm>
          <a:custGeom>
            <a:avLst/>
            <a:gdLst/>
            <a:ahLst/>
            <a:cxnLst/>
            <a:rect l="l" t="t" r="r" b="b"/>
            <a:pathLst>
              <a:path w="2610824" h="1561445">
                <a:moveTo>
                  <a:pt x="0" y="0"/>
                </a:moveTo>
                <a:lnTo>
                  <a:pt x="2610823" y="0"/>
                </a:lnTo>
                <a:lnTo>
                  <a:pt x="2610823" y="1561445"/>
                </a:lnTo>
                <a:lnTo>
                  <a:pt x="0" y="1561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602" b="-33602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516730" y="6147572"/>
            <a:ext cx="2094239" cy="1561429"/>
          </a:xfrm>
          <a:custGeom>
            <a:avLst/>
            <a:gdLst/>
            <a:ahLst/>
            <a:cxnLst/>
            <a:rect l="l" t="t" r="r" b="b"/>
            <a:pathLst>
              <a:path w="2094239" h="1561429">
                <a:moveTo>
                  <a:pt x="0" y="0"/>
                </a:moveTo>
                <a:lnTo>
                  <a:pt x="2094239" y="0"/>
                </a:lnTo>
                <a:lnTo>
                  <a:pt x="2094239" y="1561429"/>
                </a:lnTo>
                <a:lnTo>
                  <a:pt x="0" y="1561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061" b="-17061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803865" y="6449098"/>
            <a:ext cx="262613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Livro</a:t>
            </a:r>
          </a:p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Compilação</a:t>
            </a:r>
          </a:p>
        </p:txBody>
      </p:sp>
      <p:sp>
        <p:nvSpPr>
          <p:cNvPr id="32" name="Freeform 32"/>
          <p:cNvSpPr/>
          <p:nvPr/>
        </p:nvSpPr>
        <p:spPr>
          <a:xfrm>
            <a:off x="14265682" y="4635080"/>
            <a:ext cx="3807443" cy="580656"/>
          </a:xfrm>
          <a:custGeom>
            <a:avLst/>
            <a:gdLst/>
            <a:ahLst/>
            <a:cxnLst/>
            <a:rect l="l" t="t" r="r" b="b"/>
            <a:pathLst>
              <a:path w="3807443" h="580656">
                <a:moveTo>
                  <a:pt x="0" y="0"/>
                </a:moveTo>
                <a:lnTo>
                  <a:pt x="3807443" y="0"/>
                </a:lnTo>
                <a:lnTo>
                  <a:pt x="3807443" y="580655"/>
                </a:lnTo>
                <a:lnTo>
                  <a:pt x="0" y="5806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77857" b="-277857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4265681" y="5286759"/>
            <a:ext cx="3799792" cy="581100"/>
          </a:xfrm>
          <a:custGeom>
            <a:avLst/>
            <a:gdLst/>
            <a:ahLst/>
            <a:cxnLst/>
            <a:rect l="l" t="t" r="r" b="b"/>
            <a:pathLst>
              <a:path w="3799792" h="581100">
                <a:moveTo>
                  <a:pt x="0" y="0"/>
                </a:moveTo>
                <a:lnTo>
                  <a:pt x="3799792" y="0"/>
                </a:lnTo>
                <a:lnTo>
                  <a:pt x="3799792" y="581100"/>
                </a:lnTo>
                <a:lnTo>
                  <a:pt x="0" y="581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76948" b="-276948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4285732" y="6178902"/>
            <a:ext cx="3807588" cy="721866"/>
          </a:xfrm>
          <a:custGeom>
            <a:avLst/>
            <a:gdLst/>
            <a:ahLst/>
            <a:cxnLst/>
            <a:rect l="l" t="t" r="r" b="b"/>
            <a:pathLst>
              <a:path w="3807588" h="721866">
                <a:moveTo>
                  <a:pt x="0" y="0"/>
                </a:moveTo>
                <a:lnTo>
                  <a:pt x="3807587" y="0"/>
                </a:lnTo>
                <a:lnTo>
                  <a:pt x="3807587" y="721867"/>
                </a:lnTo>
                <a:lnTo>
                  <a:pt x="0" y="7218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3732" b="-213732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275706" y="6970944"/>
            <a:ext cx="3807312" cy="761970"/>
          </a:xfrm>
          <a:custGeom>
            <a:avLst/>
            <a:gdLst/>
            <a:ahLst/>
            <a:cxnLst/>
            <a:rect l="l" t="t" r="r" b="b"/>
            <a:pathLst>
              <a:path w="3807312" h="761970">
                <a:moveTo>
                  <a:pt x="0" y="0"/>
                </a:moveTo>
                <a:lnTo>
                  <a:pt x="3807312" y="0"/>
                </a:lnTo>
                <a:lnTo>
                  <a:pt x="3807312" y="761970"/>
                </a:lnTo>
                <a:lnTo>
                  <a:pt x="0" y="761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9833" b="-199833"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4347889" y="4740622"/>
            <a:ext cx="378703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5"/>
              </a:lnSpc>
            </a:pPr>
            <a:r>
              <a:rPr lang="en-US" sz="210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104" dirty="0" err="1" smtClean="0">
                <a:solidFill>
                  <a:srgbClr val="222222"/>
                </a:solidFill>
                <a:latin typeface="Exo"/>
              </a:rPr>
              <a:t>Schüler</a:t>
            </a:r>
            <a:r>
              <a:rPr lang="en-US" sz="2104" dirty="0" smtClean="0">
                <a:solidFill>
                  <a:srgbClr val="222222"/>
                </a:solidFill>
                <a:latin typeface="Exo Italics"/>
              </a:rPr>
              <a:t> </a:t>
            </a:r>
            <a:r>
              <a:rPr lang="en-US" sz="2104" dirty="0">
                <a:solidFill>
                  <a:srgbClr val="222222"/>
                </a:solidFill>
                <a:latin typeface="Exo Italics"/>
              </a:rPr>
              <a:t>et al.</a:t>
            </a:r>
            <a:r>
              <a:rPr lang="en-US" sz="2104" dirty="0">
                <a:solidFill>
                  <a:srgbClr val="222222"/>
                </a:solidFill>
                <a:latin typeface="Exo"/>
              </a:rPr>
              <a:t>, 2011)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85990" y="5420932"/>
            <a:ext cx="368968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6"/>
              </a:lnSpc>
            </a:pPr>
            <a:r>
              <a:rPr lang="en-US" sz="2038">
                <a:solidFill>
                  <a:srgbClr val="222222"/>
                </a:solidFill>
                <a:latin typeface="Exo"/>
              </a:rPr>
              <a:t>Schüler </a:t>
            </a:r>
            <a:r>
              <a:rPr lang="en-US" sz="2038">
                <a:solidFill>
                  <a:srgbClr val="222222"/>
                </a:solidFill>
                <a:latin typeface="Exo Italics"/>
              </a:rPr>
              <a:t>et al</a:t>
            </a:r>
            <a:r>
              <a:rPr lang="en-US" sz="2038">
                <a:solidFill>
                  <a:srgbClr val="222222"/>
                </a:solidFill>
                <a:latin typeface="Exo"/>
              </a:rPr>
              <a:t>. (2011)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315810" y="6349320"/>
            <a:ext cx="3972190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4"/>
              </a:lnSpc>
            </a:pPr>
            <a:r>
              <a:rPr lang="en-US" sz="1853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1853" dirty="0" err="1" smtClean="0">
                <a:solidFill>
                  <a:srgbClr val="222222"/>
                </a:solidFill>
                <a:latin typeface="Exo"/>
              </a:rPr>
              <a:t>Hambric</a:t>
            </a:r>
            <a:r>
              <a:rPr lang="en-US" sz="1853" dirty="0" smtClean="0">
                <a:solidFill>
                  <a:srgbClr val="222222"/>
                </a:solidFill>
                <a:latin typeface="Exo"/>
              </a:rPr>
              <a:t>; Sung; </a:t>
            </a:r>
            <a:r>
              <a:rPr lang="en-US" sz="1853" dirty="0" err="1" smtClean="0">
                <a:solidFill>
                  <a:srgbClr val="222222"/>
                </a:solidFill>
                <a:latin typeface="Exo"/>
              </a:rPr>
              <a:t>Nefske</a:t>
            </a:r>
            <a:r>
              <a:rPr lang="en-US" sz="1853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853" dirty="0">
                <a:solidFill>
                  <a:srgbClr val="222222"/>
                </a:solidFill>
                <a:latin typeface="Exo"/>
              </a:rPr>
              <a:t>2016)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294755" y="7157584"/>
            <a:ext cx="375759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6"/>
              </a:lnSpc>
            </a:pPr>
            <a:r>
              <a:rPr lang="en-US" sz="2038" dirty="0" err="1">
                <a:solidFill>
                  <a:srgbClr val="222222"/>
                </a:solidFill>
                <a:latin typeface="Exo"/>
              </a:rPr>
              <a:t>Hambric</a:t>
            </a:r>
            <a:r>
              <a:rPr lang="en-US" sz="2038" dirty="0">
                <a:solidFill>
                  <a:srgbClr val="222222"/>
                </a:solidFill>
                <a:latin typeface="Exo"/>
              </a:rPr>
              <a:t>, Sung e </a:t>
            </a:r>
            <a:r>
              <a:rPr lang="en-US" sz="2038" dirty="0" err="1">
                <a:solidFill>
                  <a:srgbClr val="222222"/>
                </a:solidFill>
                <a:latin typeface="Exo"/>
              </a:rPr>
              <a:t>Nefske</a:t>
            </a:r>
            <a:r>
              <a:rPr lang="en-US" sz="2038" dirty="0">
                <a:solidFill>
                  <a:srgbClr val="222222"/>
                </a:solidFill>
                <a:latin typeface="Exo"/>
              </a:rPr>
              <a:t> (2016)</a:t>
            </a:r>
          </a:p>
        </p:txBody>
      </p:sp>
      <p:sp>
        <p:nvSpPr>
          <p:cNvPr id="40" name="Freeform 40"/>
          <p:cNvSpPr/>
          <p:nvPr/>
        </p:nvSpPr>
        <p:spPr>
          <a:xfrm>
            <a:off x="12128506" y="4618369"/>
            <a:ext cx="2070335" cy="1272028"/>
          </a:xfrm>
          <a:custGeom>
            <a:avLst/>
            <a:gdLst/>
            <a:ahLst/>
            <a:cxnLst/>
            <a:rect l="l" t="t" r="r" b="b"/>
            <a:pathLst>
              <a:path w="2070335" h="1272028">
                <a:moveTo>
                  <a:pt x="0" y="0"/>
                </a:moveTo>
                <a:lnTo>
                  <a:pt x="2070336" y="0"/>
                </a:lnTo>
                <a:lnTo>
                  <a:pt x="2070336" y="1272028"/>
                </a:lnTo>
                <a:lnTo>
                  <a:pt x="0" y="127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1379" b="-31379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2151900" y="4798675"/>
            <a:ext cx="186593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4 </a:t>
            </a:r>
          </a:p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Autores ou</a:t>
            </a:r>
          </a:p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mais</a:t>
            </a:r>
          </a:p>
        </p:txBody>
      </p:sp>
      <p:sp>
        <p:nvSpPr>
          <p:cNvPr id="42" name="Freeform 42"/>
          <p:cNvSpPr/>
          <p:nvPr/>
        </p:nvSpPr>
        <p:spPr>
          <a:xfrm>
            <a:off x="12093415" y="6173890"/>
            <a:ext cx="2103459" cy="1561445"/>
          </a:xfrm>
          <a:custGeom>
            <a:avLst/>
            <a:gdLst/>
            <a:ahLst/>
            <a:cxnLst/>
            <a:rect l="l" t="t" r="r" b="b"/>
            <a:pathLst>
              <a:path w="2103459" h="1561445">
                <a:moveTo>
                  <a:pt x="0" y="0"/>
                </a:moveTo>
                <a:lnTo>
                  <a:pt x="2103459" y="0"/>
                </a:lnTo>
                <a:lnTo>
                  <a:pt x="2103459" y="1561445"/>
                </a:lnTo>
                <a:lnTo>
                  <a:pt x="0" y="1561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356" b="-17356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1988144" y="6468810"/>
            <a:ext cx="228624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6"/>
              </a:lnSpc>
            </a:pPr>
            <a:r>
              <a:rPr lang="en-US" sz="2038" dirty="0" err="1">
                <a:solidFill>
                  <a:srgbClr val="222222"/>
                </a:solidFill>
                <a:latin typeface="Exo"/>
              </a:rPr>
              <a:t>Responsabilidade</a:t>
            </a:r>
            <a:r>
              <a:rPr lang="en-US" sz="203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2038" dirty="0" err="1">
                <a:solidFill>
                  <a:srgbClr val="222222"/>
                </a:solidFill>
                <a:latin typeface="Exo"/>
              </a:rPr>
              <a:t>pelo</a:t>
            </a:r>
            <a:r>
              <a:rPr lang="en-US" sz="203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2038" dirty="0" err="1">
                <a:solidFill>
                  <a:srgbClr val="222222"/>
                </a:solidFill>
                <a:latin typeface="Exo"/>
              </a:rPr>
              <a:t>conjunto</a:t>
            </a:r>
            <a:r>
              <a:rPr lang="en-US" sz="2038" dirty="0">
                <a:solidFill>
                  <a:srgbClr val="222222"/>
                </a:solidFill>
                <a:latin typeface="Exo"/>
              </a:rPr>
              <a:t> da </a:t>
            </a:r>
            <a:r>
              <a:rPr lang="en-US" sz="2038" dirty="0" err="1">
                <a:solidFill>
                  <a:srgbClr val="222222"/>
                </a:solidFill>
                <a:latin typeface="Exo"/>
              </a:rPr>
              <a:t>obra</a:t>
            </a:r>
            <a:r>
              <a:rPr lang="en-US" sz="2038" dirty="0">
                <a:solidFill>
                  <a:srgbClr val="222222"/>
                </a:solidFill>
                <a:latin typeface="Exo"/>
              </a:rPr>
              <a:t> 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707199" y="6449098"/>
            <a:ext cx="179682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224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45" name="Freeform 45"/>
          <p:cNvSpPr/>
          <p:nvPr/>
        </p:nvSpPr>
        <p:spPr>
          <a:xfrm>
            <a:off x="5738926" y="6222846"/>
            <a:ext cx="6208110" cy="1463534"/>
          </a:xfrm>
          <a:custGeom>
            <a:avLst/>
            <a:gdLst/>
            <a:ahLst/>
            <a:cxnLst/>
            <a:rect l="l" t="t" r="r" b="b"/>
            <a:pathLst>
              <a:path w="6208110" h="1463534">
                <a:moveTo>
                  <a:pt x="0" y="0"/>
                </a:moveTo>
                <a:lnTo>
                  <a:pt x="6208110" y="0"/>
                </a:lnTo>
                <a:lnTo>
                  <a:pt x="6208110" y="1463533"/>
                </a:lnTo>
                <a:lnTo>
                  <a:pt x="0" y="14635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236" t="-135251" b="-189938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5863779" y="6256485"/>
            <a:ext cx="6134386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753" dirty="0">
                <a:solidFill>
                  <a:srgbClr val="222222"/>
                </a:solidFill>
                <a:latin typeface="Exo"/>
              </a:rPr>
              <a:t>HAMBRIC, S. A.; SUNG, S. H.; NEFSKE, D. J. (ed.). </a:t>
            </a:r>
            <a:r>
              <a:rPr lang="en-US" sz="1753" dirty="0">
                <a:solidFill>
                  <a:srgbClr val="222222"/>
                </a:solidFill>
                <a:latin typeface="Exo Bold"/>
              </a:rPr>
              <a:t>Engineering </a:t>
            </a:r>
            <a:r>
              <a:rPr lang="en-US" sz="1753" dirty="0" err="1">
                <a:solidFill>
                  <a:srgbClr val="222222"/>
                </a:solidFill>
                <a:latin typeface="Exo Bold"/>
              </a:rPr>
              <a:t>vibroacoustic</a:t>
            </a:r>
            <a:r>
              <a:rPr lang="en-US" sz="1753" dirty="0">
                <a:solidFill>
                  <a:srgbClr val="222222"/>
                </a:solidFill>
                <a:latin typeface="Exo Bold"/>
              </a:rPr>
              <a:t> analysis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: methods and applications. Nova Jersey: John Wiley &amp; Sons, 2016.</a:t>
            </a:r>
            <a:r>
              <a:rPr lang="en-US" sz="1753" dirty="0">
                <a:solidFill>
                  <a:srgbClr val="222222"/>
                </a:solidFill>
                <a:latin typeface="Exo Italics"/>
              </a:rPr>
              <a:t> E-book.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53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53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:  https://onlinelibrary. wiley.com/</a:t>
            </a:r>
            <a:r>
              <a:rPr lang="en-US" sz="1753" dirty="0" err="1">
                <a:solidFill>
                  <a:srgbClr val="222222"/>
                </a:solidFill>
                <a:latin typeface="Exo"/>
              </a:rPr>
              <a:t>doi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/ book/  10.1002/ 97811 18693988. </a:t>
            </a:r>
            <a:r>
              <a:rPr lang="en-US" sz="1753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53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: 30 </a:t>
            </a:r>
            <a:r>
              <a:rPr lang="en-US" sz="1753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753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47" name="Freeform 47"/>
          <p:cNvSpPr/>
          <p:nvPr/>
        </p:nvSpPr>
        <p:spPr>
          <a:xfrm>
            <a:off x="821368" y="8002035"/>
            <a:ext cx="2658295" cy="1861756"/>
          </a:xfrm>
          <a:custGeom>
            <a:avLst/>
            <a:gdLst/>
            <a:ahLst/>
            <a:cxnLst/>
            <a:rect l="l" t="t" r="r" b="b"/>
            <a:pathLst>
              <a:path w="2658295" h="1861756">
                <a:moveTo>
                  <a:pt x="0" y="0"/>
                </a:moveTo>
                <a:lnTo>
                  <a:pt x="2658295" y="0"/>
                </a:lnTo>
                <a:lnTo>
                  <a:pt x="2658295" y="1861756"/>
                </a:lnTo>
                <a:lnTo>
                  <a:pt x="0" y="18617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392" b="-21392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3565169" y="8002035"/>
            <a:ext cx="2088691" cy="1861865"/>
          </a:xfrm>
          <a:custGeom>
            <a:avLst/>
            <a:gdLst/>
            <a:ahLst/>
            <a:cxnLst/>
            <a:rect l="l" t="t" r="r" b="b"/>
            <a:pathLst>
              <a:path w="2088691" h="1861865">
                <a:moveTo>
                  <a:pt x="0" y="0"/>
                </a:moveTo>
                <a:lnTo>
                  <a:pt x="2088691" y="0"/>
                </a:lnTo>
                <a:lnTo>
                  <a:pt x="2088691" y="1861865"/>
                </a:lnTo>
                <a:lnTo>
                  <a:pt x="0" y="186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091" b="-6091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749012" y="8002036"/>
            <a:ext cx="6203302" cy="1876195"/>
          </a:xfrm>
          <a:custGeom>
            <a:avLst/>
            <a:gdLst/>
            <a:ahLst/>
            <a:cxnLst/>
            <a:rect l="l" t="t" r="r" b="b"/>
            <a:pathLst>
              <a:path w="6203302" h="1876195">
                <a:moveTo>
                  <a:pt x="0" y="0"/>
                </a:moveTo>
                <a:lnTo>
                  <a:pt x="6203301" y="0"/>
                </a:lnTo>
                <a:lnTo>
                  <a:pt x="6203301" y="1876196"/>
                </a:lnTo>
                <a:lnTo>
                  <a:pt x="0" y="187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5316" b="-115316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859903" y="8776288"/>
            <a:ext cx="262538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Monografia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85550" y="8741290"/>
            <a:ext cx="179625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833005" y="8085982"/>
            <a:ext cx="6037064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848" dirty="0">
                <a:solidFill>
                  <a:srgbClr val="222222"/>
                </a:solidFill>
                <a:latin typeface="Exo"/>
              </a:rPr>
              <a:t>UNIVERSIDADE DE SÃO PAULO. Sistema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Integrado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Bibliotecas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. </a:t>
            </a:r>
            <a:r>
              <a:rPr lang="en-US" sz="1848" dirty="0" err="1">
                <a:solidFill>
                  <a:srgbClr val="222222"/>
                </a:solidFill>
                <a:latin typeface="Exo Bold"/>
              </a:rPr>
              <a:t>Diretrizes</a:t>
            </a:r>
            <a:r>
              <a:rPr lang="en-US" sz="1848" dirty="0">
                <a:solidFill>
                  <a:srgbClr val="222222"/>
                </a:solidFill>
                <a:latin typeface="Exo Bold"/>
              </a:rPr>
              <a:t> para </a:t>
            </a:r>
            <a:r>
              <a:rPr lang="en-US" sz="1848" dirty="0" err="1">
                <a:solidFill>
                  <a:srgbClr val="222222"/>
                </a:solidFill>
                <a:latin typeface="Exo Bold"/>
              </a:rPr>
              <a:t>apresentação</a:t>
            </a:r>
            <a:r>
              <a:rPr lang="en-US" sz="1848" dirty="0">
                <a:solidFill>
                  <a:srgbClr val="222222"/>
                </a:solidFill>
                <a:latin typeface="Exo Bold"/>
              </a:rPr>
              <a:t> de </a:t>
            </a:r>
            <a:r>
              <a:rPr lang="en-US" sz="1848" dirty="0" err="1">
                <a:solidFill>
                  <a:srgbClr val="222222"/>
                </a:solidFill>
                <a:latin typeface="Exo Bold"/>
              </a:rPr>
              <a:t>dissertações</a:t>
            </a:r>
            <a:r>
              <a:rPr lang="en-US" sz="1848" dirty="0">
                <a:solidFill>
                  <a:srgbClr val="222222"/>
                </a:solidFill>
                <a:latin typeface="Exo Bold"/>
              </a:rPr>
              <a:t> e </a:t>
            </a:r>
            <a:r>
              <a:rPr lang="en-US" sz="1848" dirty="0" err="1">
                <a:solidFill>
                  <a:srgbClr val="222222"/>
                </a:solidFill>
                <a:latin typeface="Exo Bold"/>
              </a:rPr>
              <a:t>teses</a:t>
            </a:r>
            <a:r>
              <a:rPr lang="en-US" sz="1848" dirty="0">
                <a:solidFill>
                  <a:srgbClr val="222222"/>
                </a:solidFill>
                <a:latin typeface="Exo Bold"/>
              </a:rPr>
              <a:t> da USP.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3. ed.  São Paulo: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SIBi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/USP, 2004.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http:// biblioteca.puspsc.usp.br/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wpcontent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/uploads/2017/04pdfFiles_Caderno_Estudos_9_PT_1_2016-1.pdf.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25  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53" name="Freeform 53"/>
          <p:cNvSpPr/>
          <p:nvPr/>
        </p:nvSpPr>
        <p:spPr>
          <a:xfrm>
            <a:off x="12132549" y="8030034"/>
            <a:ext cx="2075609" cy="1833873"/>
          </a:xfrm>
          <a:custGeom>
            <a:avLst/>
            <a:gdLst/>
            <a:ahLst/>
            <a:cxnLst/>
            <a:rect l="l" t="t" r="r" b="b"/>
            <a:pathLst>
              <a:path w="2075609" h="1833873">
                <a:moveTo>
                  <a:pt x="0" y="0"/>
                </a:moveTo>
                <a:lnTo>
                  <a:pt x="2075609" y="0"/>
                </a:lnTo>
                <a:lnTo>
                  <a:pt x="2075609" y="1833873"/>
                </a:lnTo>
                <a:lnTo>
                  <a:pt x="0" y="1833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590" b="-6590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4302394" y="8044034"/>
            <a:ext cx="3797501" cy="854298"/>
          </a:xfrm>
          <a:custGeom>
            <a:avLst/>
            <a:gdLst/>
            <a:ahLst/>
            <a:cxnLst/>
            <a:rect l="l" t="t" r="r" b="b"/>
            <a:pathLst>
              <a:path w="3797501" h="854298">
                <a:moveTo>
                  <a:pt x="0" y="0"/>
                </a:moveTo>
                <a:lnTo>
                  <a:pt x="3797501" y="0"/>
                </a:lnTo>
                <a:lnTo>
                  <a:pt x="3797501" y="854297"/>
                </a:lnTo>
                <a:lnTo>
                  <a:pt x="0" y="854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258" b="-172258"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4288395" y="9009964"/>
            <a:ext cx="3797226" cy="851940"/>
          </a:xfrm>
          <a:custGeom>
            <a:avLst/>
            <a:gdLst/>
            <a:ahLst/>
            <a:cxnLst/>
            <a:rect l="l" t="t" r="r" b="b"/>
            <a:pathLst>
              <a:path w="3797226" h="851940">
                <a:moveTo>
                  <a:pt x="0" y="0"/>
                </a:moveTo>
                <a:lnTo>
                  <a:pt x="3797226" y="0"/>
                </a:lnTo>
                <a:lnTo>
                  <a:pt x="3797226" y="851940"/>
                </a:lnTo>
                <a:lnTo>
                  <a:pt x="0" y="8519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857" b="-172857"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12160547" y="8322914"/>
            <a:ext cx="19660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Entidade </a:t>
            </a:r>
          </a:p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Coletiva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347889" y="8182909"/>
            <a:ext cx="3707647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3" dirty="0" smtClean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33" dirty="0" err="1">
                <a:solidFill>
                  <a:srgbClr val="222222"/>
                </a:solidFill>
                <a:latin typeface="Exo"/>
              </a:rPr>
              <a:t>U</a:t>
            </a:r>
            <a:r>
              <a:rPr lang="en-US" sz="2033" dirty="0" err="1" smtClean="0">
                <a:solidFill>
                  <a:srgbClr val="222222"/>
                </a:solidFill>
                <a:latin typeface="Exo"/>
              </a:rPr>
              <a:t>niversidade</a:t>
            </a:r>
            <a:r>
              <a:rPr lang="en-US" sz="2033" dirty="0" smtClean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S</a:t>
            </a:r>
            <a:r>
              <a:rPr lang="en-US" sz="2033" dirty="0" smtClean="0">
                <a:solidFill>
                  <a:srgbClr val="222222"/>
                </a:solidFill>
                <a:latin typeface="Exo"/>
              </a:rPr>
              <a:t>ão 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P</a:t>
            </a:r>
            <a:r>
              <a:rPr lang="en-US" sz="2033" dirty="0" smtClean="0">
                <a:solidFill>
                  <a:srgbClr val="222222"/>
                </a:solidFill>
                <a:latin typeface="Exo"/>
              </a:rPr>
              <a:t>aulo, 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2016)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330391" y="9189776"/>
            <a:ext cx="359250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3" dirty="0" err="1">
                <a:solidFill>
                  <a:srgbClr val="222222"/>
                </a:solidFill>
                <a:latin typeface="Exo"/>
              </a:rPr>
              <a:t>Universidade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 de São Paulo (2016)</a:t>
            </a:r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A8B2E6B8-F6E0-C1DF-5A4F-8EEC036F7A85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760987" y="4748318"/>
            <a:ext cx="2659145" cy="1531294"/>
          </a:xfrm>
          <a:custGeom>
            <a:avLst/>
            <a:gdLst/>
            <a:ahLst/>
            <a:cxnLst/>
            <a:rect l="l" t="t" r="r" b="b"/>
            <a:pathLst>
              <a:path w="2659145" h="1531294">
                <a:moveTo>
                  <a:pt x="0" y="0"/>
                </a:moveTo>
                <a:lnTo>
                  <a:pt x="2659146" y="0"/>
                </a:lnTo>
                <a:lnTo>
                  <a:pt x="2659146" y="1531294"/>
                </a:lnTo>
                <a:lnTo>
                  <a:pt x="0" y="1531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2509" b="-61144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503333" y="4748318"/>
            <a:ext cx="2089359" cy="2264145"/>
          </a:xfrm>
          <a:custGeom>
            <a:avLst/>
            <a:gdLst/>
            <a:ahLst/>
            <a:cxnLst/>
            <a:rect l="l" t="t" r="r" b="b"/>
            <a:pathLst>
              <a:path w="2089359" h="2264145">
                <a:moveTo>
                  <a:pt x="0" y="0"/>
                </a:moveTo>
                <a:lnTo>
                  <a:pt x="2089359" y="0"/>
                </a:lnTo>
                <a:lnTo>
                  <a:pt x="2089359" y="2264144"/>
                </a:lnTo>
                <a:lnTo>
                  <a:pt x="0" y="2264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182" r="-4182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685540" y="4748318"/>
            <a:ext cx="6222791" cy="2263894"/>
          </a:xfrm>
          <a:custGeom>
            <a:avLst/>
            <a:gdLst/>
            <a:ahLst/>
            <a:cxnLst/>
            <a:rect l="l" t="t" r="r" b="b"/>
            <a:pathLst>
              <a:path w="6222791" h="2263894">
                <a:moveTo>
                  <a:pt x="0" y="0"/>
                </a:moveTo>
                <a:lnTo>
                  <a:pt x="6222791" y="0"/>
                </a:lnTo>
                <a:lnTo>
                  <a:pt x="6222791" y="2263893"/>
                </a:lnTo>
                <a:lnTo>
                  <a:pt x="0" y="22638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87435" b="-87435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781357" y="5213640"/>
            <a:ext cx="262613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Trabalho </a:t>
            </a:r>
          </a:p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Acadêmico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50199" y="5437427"/>
            <a:ext cx="179682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43888" y="4838129"/>
            <a:ext cx="6104601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9"/>
              </a:lnSpc>
            </a:pPr>
            <a:r>
              <a:rPr lang="en-US" sz="1849">
                <a:solidFill>
                  <a:srgbClr val="222222"/>
                </a:solidFill>
                <a:latin typeface="Exo"/>
              </a:rPr>
              <a:t> SOSA, P. R. B. O </a:t>
            </a:r>
            <a:r>
              <a:rPr lang="en-US" sz="1849">
                <a:solidFill>
                  <a:srgbClr val="222222"/>
                </a:solidFill>
                <a:latin typeface="Exo Bold"/>
              </a:rPr>
              <a:t>Relato Integrado sob a ótica da Economia Ecológica: </a:t>
            </a:r>
            <a:r>
              <a:rPr lang="en-US" sz="1849">
                <a:solidFill>
                  <a:srgbClr val="222222"/>
                </a:solidFill>
                <a:latin typeface="Exo"/>
              </a:rPr>
              <a:t>uma análise multimétodo. 2017. Dissertação (Mestrado em Ciência Ambiental) – Instituto de Energia e Ambiente, Universidade de São Paulo, São Paulo, 2017. Disponível em: http://www.teses. usp.br/teses/disponiveis/ 106/106132/tde-09 052018-18083 3/pt-br.php. Acesso em: 28 maio 2018.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068785" y="4759988"/>
            <a:ext cx="2076950" cy="2265103"/>
          </a:xfrm>
          <a:custGeom>
            <a:avLst/>
            <a:gdLst/>
            <a:ahLst/>
            <a:cxnLst/>
            <a:rect l="l" t="t" r="r" b="b"/>
            <a:pathLst>
              <a:path w="2076950" h="2265103">
                <a:moveTo>
                  <a:pt x="0" y="0"/>
                </a:moveTo>
                <a:lnTo>
                  <a:pt x="2076950" y="0"/>
                </a:lnTo>
                <a:lnTo>
                  <a:pt x="2076950" y="2265103"/>
                </a:lnTo>
                <a:lnTo>
                  <a:pt x="0" y="2265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529" r="-4529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250995" y="4748318"/>
            <a:ext cx="3798440" cy="1061930"/>
          </a:xfrm>
          <a:custGeom>
            <a:avLst/>
            <a:gdLst/>
            <a:ahLst/>
            <a:cxnLst/>
            <a:rect l="l" t="t" r="r" b="b"/>
            <a:pathLst>
              <a:path w="3798440" h="1061930">
                <a:moveTo>
                  <a:pt x="0" y="0"/>
                </a:moveTo>
                <a:lnTo>
                  <a:pt x="3798440" y="0"/>
                </a:lnTo>
                <a:lnTo>
                  <a:pt x="3798440" y="1061929"/>
                </a:lnTo>
                <a:lnTo>
                  <a:pt x="0" y="10619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28846" b="-128846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248217" y="5947913"/>
            <a:ext cx="3828531" cy="1061663"/>
          </a:xfrm>
          <a:custGeom>
            <a:avLst/>
            <a:gdLst/>
            <a:ahLst/>
            <a:cxnLst/>
            <a:rect l="l" t="t" r="r" b="b"/>
            <a:pathLst>
              <a:path w="3828531" h="1061663">
                <a:moveTo>
                  <a:pt x="0" y="0"/>
                </a:moveTo>
                <a:lnTo>
                  <a:pt x="3828531" y="0"/>
                </a:lnTo>
                <a:lnTo>
                  <a:pt x="3828531" y="1061663"/>
                </a:lnTo>
                <a:lnTo>
                  <a:pt x="0" y="1061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0308" b="-130308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2115465" y="4886193"/>
            <a:ext cx="198733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1 </a:t>
            </a:r>
          </a:p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472935" y="5120843"/>
            <a:ext cx="350150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34" dirty="0" smtClean="0">
                <a:solidFill>
                  <a:srgbClr val="222222"/>
                </a:solidFill>
                <a:latin typeface="Exo"/>
              </a:rPr>
              <a:t>Sosa, </a:t>
            </a:r>
            <a:r>
              <a:rPr lang="en-US" sz="2034" dirty="0">
                <a:solidFill>
                  <a:srgbClr val="222222"/>
                </a:solidFill>
                <a:latin typeface="Exo"/>
              </a:rPr>
              <a:t>2017)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463410" y="6305547"/>
            <a:ext cx="359365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4">
                <a:solidFill>
                  <a:srgbClr val="222222"/>
                </a:solidFill>
                <a:latin typeface="Exo"/>
              </a:rPr>
              <a:t>Sosa (2017)</a:t>
            </a:r>
          </a:p>
        </p:txBody>
      </p:sp>
      <p:sp>
        <p:nvSpPr>
          <p:cNvPr id="35" name="Freeform 35"/>
          <p:cNvSpPr/>
          <p:nvPr/>
        </p:nvSpPr>
        <p:spPr>
          <a:xfrm>
            <a:off x="792912" y="7541072"/>
            <a:ext cx="2659145" cy="1231372"/>
          </a:xfrm>
          <a:custGeom>
            <a:avLst/>
            <a:gdLst/>
            <a:ahLst/>
            <a:cxnLst/>
            <a:rect l="l" t="t" r="r" b="b"/>
            <a:pathLst>
              <a:path w="2659145" h="1231372">
                <a:moveTo>
                  <a:pt x="0" y="0"/>
                </a:moveTo>
                <a:lnTo>
                  <a:pt x="2659145" y="0"/>
                </a:lnTo>
                <a:lnTo>
                  <a:pt x="2659145" y="1231372"/>
                </a:lnTo>
                <a:lnTo>
                  <a:pt x="0" y="12313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556" b="-100393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535257" y="7541072"/>
            <a:ext cx="2089359" cy="2264145"/>
          </a:xfrm>
          <a:custGeom>
            <a:avLst/>
            <a:gdLst/>
            <a:ahLst/>
            <a:cxnLst/>
            <a:rect l="l" t="t" r="r" b="b"/>
            <a:pathLst>
              <a:path w="2089359" h="2264145">
                <a:moveTo>
                  <a:pt x="0" y="0"/>
                </a:moveTo>
                <a:lnTo>
                  <a:pt x="2089359" y="0"/>
                </a:lnTo>
                <a:lnTo>
                  <a:pt x="2089359" y="2264144"/>
                </a:lnTo>
                <a:lnTo>
                  <a:pt x="0" y="2264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182" r="-4182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717464" y="7541072"/>
            <a:ext cx="6222791" cy="2263894"/>
          </a:xfrm>
          <a:custGeom>
            <a:avLst/>
            <a:gdLst/>
            <a:ahLst/>
            <a:cxnLst/>
            <a:rect l="l" t="t" r="r" b="b"/>
            <a:pathLst>
              <a:path w="6222791" h="2263894">
                <a:moveTo>
                  <a:pt x="0" y="0"/>
                </a:moveTo>
                <a:lnTo>
                  <a:pt x="6222791" y="0"/>
                </a:lnTo>
                <a:lnTo>
                  <a:pt x="6222791" y="2263894"/>
                </a:lnTo>
                <a:lnTo>
                  <a:pt x="0" y="22638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87435" b="-87435"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682123" y="8249232"/>
            <a:ext cx="179682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9" name="Freeform 39"/>
          <p:cNvSpPr/>
          <p:nvPr/>
        </p:nvSpPr>
        <p:spPr>
          <a:xfrm>
            <a:off x="12100710" y="7552742"/>
            <a:ext cx="2076950" cy="2265103"/>
          </a:xfrm>
          <a:custGeom>
            <a:avLst/>
            <a:gdLst/>
            <a:ahLst/>
            <a:cxnLst/>
            <a:rect l="l" t="t" r="r" b="b"/>
            <a:pathLst>
              <a:path w="2076950" h="2265103">
                <a:moveTo>
                  <a:pt x="0" y="0"/>
                </a:moveTo>
                <a:lnTo>
                  <a:pt x="2076950" y="0"/>
                </a:lnTo>
                <a:lnTo>
                  <a:pt x="2076950" y="2265103"/>
                </a:lnTo>
                <a:lnTo>
                  <a:pt x="0" y="2265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529" r="-4529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282919" y="7541072"/>
            <a:ext cx="3798440" cy="1061930"/>
          </a:xfrm>
          <a:custGeom>
            <a:avLst/>
            <a:gdLst/>
            <a:ahLst/>
            <a:cxnLst/>
            <a:rect l="l" t="t" r="r" b="b"/>
            <a:pathLst>
              <a:path w="3798440" h="1061930">
                <a:moveTo>
                  <a:pt x="0" y="0"/>
                </a:moveTo>
                <a:lnTo>
                  <a:pt x="3798441" y="0"/>
                </a:lnTo>
                <a:lnTo>
                  <a:pt x="3798441" y="1061929"/>
                </a:lnTo>
                <a:lnTo>
                  <a:pt x="0" y="10619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28846" b="-128846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80141" y="8740667"/>
            <a:ext cx="3828531" cy="1061663"/>
          </a:xfrm>
          <a:custGeom>
            <a:avLst/>
            <a:gdLst/>
            <a:ahLst/>
            <a:cxnLst/>
            <a:rect l="l" t="t" r="r" b="b"/>
            <a:pathLst>
              <a:path w="3828531" h="1061663">
                <a:moveTo>
                  <a:pt x="0" y="0"/>
                </a:moveTo>
                <a:lnTo>
                  <a:pt x="3828531" y="0"/>
                </a:lnTo>
                <a:lnTo>
                  <a:pt x="3828531" y="1061664"/>
                </a:lnTo>
                <a:lnTo>
                  <a:pt x="0" y="1061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0308" b="-130308"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2147389" y="7678947"/>
            <a:ext cx="198733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453885" y="7944432"/>
            <a:ext cx="350150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34" dirty="0" smtClean="0">
                <a:solidFill>
                  <a:srgbClr val="222222"/>
                </a:solidFill>
                <a:latin typeface="Exo"/>
              </a:rPr>
              <a:t>Sosa, </a:t>
            </a:r>
            <a:r>
              <a:rPr lang="en-US" sz="2034" dirty="0">
                <a:solidFill>
                  <a:srgbClr val="222222"/>
                </a:solidFill>
                <a:latin typeface="Exo"/>
              </a:rPr>
              <a:t>2017)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502145" y="9116622"/>
            <a:ext cx="359365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4">
                <a:solidFill>
                  <a:srgbClr val="222222"/>
                </a:solidFill>
                <a:latin typeface="Exo"/>
              </a:rPr>
              <a:t>Sosa (2017)</a:t>
            </a:r>
          </a:p>
        </p:txBody>
      </p:sp>
      <p:sp>
        <p:nvSpPr>
          <p:cNvPr id="45" name="Freeform 45"/>
          <p:cNvSpPr/>
          <p:nvPr/>
        </p:nvSpPr>
        <p:spPr>
          <a:xfrm>
            <a:off x="775123" y="6471581"/>
            <a:ext cx="2634293" cy="537995"/>
          </a:xfrm>
          <a:custGeom>
            <a:avLst/>
            <a:gdLst/>
            <a:ahLst/>
            <a:cxnLst/>
            <a:rect l="l" t="t" r="r" b="b"/>
            <a:pathLst>
              <a:path w="2634293" h="537995">
                <a:moveTo>
                  <a:pt x="0" y="0"/>
                </a:moveTo>
                <a:lnTo>
                  <a:pt x="2634293" y="0"/>
                </a:lnTo>
                <a:lnTo>
                  <a:pt x="2634293" y="537995"/>
                </a:lnTo>
                <a:lnTo>
                  <a:pt x="0" y="5379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338" t="-143507" b="-252696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876986" y="6621773"/>
            <a:ext cx="2251912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Exo Bold"/>
              </a:rPr>
              <a:t>Elementos</a:t>
            </a:r>
            <a:r>
              <a:rPr lang="en-US" sz="1600" dirty="0">
                <a:solidFill>
                  <a:srgbClr val="000000"/>
                </a:solidFill>
                <a:latin typeface="Exo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xo Bold"/>
              </a:rPr>
              <a:t>Essenciais</a:t>
            </a:r>
            <a:endParaRPr lang="en-US" sz="1600" dirty="0">
              <a:solidFill>
                <a:srgbClr val="000000"/>
              </a:solidFill>
              <a:latin typeface="Exo Bold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770456" y="9042761"/>
            <a:ext cx="2669551" cy="757323"/>
          </a:xfrm>
          <a:custGeom>
            <a:avLst/>
            <a:gdLst/>
            <a:ahLst/>
            <a:cxnLst/>
            <a:rect l="l" t="t" r="r" b="b"/>
            <a:pathLst>
              <a:path w="2669551" h="757323">
                <a:moveTo>
                  <a:pt x="0" y="0"/>
                </a:moveTo>
                <a:lnTo>
                  <a:pt x="2669551" y="0"/>
                </a:lnTo>
                <a:lnTo>
                  <a:pt x="2669551" y="757322"/>
                </a:lnTo>
                <a:lnTo>
                  <a:pt x="0" y="757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73214" b="-179283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862899" y="9296319"/>
            <a:ext cx="251995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Exo Bold"/>
              </a:rPr>
              <a:t>Elementos complementares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853216" y="7592755"/>
            <a:ext cx="5590770" cy="20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2"/>
              </a:lnSpc>
            </a:pPr>
            <a:r>
              <a:rPr lang="en-US" sz="1693">
                <a:solidFill>
                  <a:srgbClr val="222222"/>
                </a:solidFill>
                <a:latin typeface="Exo"/>
              </a:rPr>
              <a:t> SOSA, P. R. B. O </a:t>
            </a:r>
            <a:r>
              <a:rPr lang="en-US" sz="1693">
                <a:solidFill>
                  <a:srgbClr val="222222"/>
                </a:solidFill>
                <a:latin typeface="Exo Bold"/>
              </a:rPr>
              <a:t>Relato Integrado sob a ótica da Economia Ecológica: </a:t>
            </a:r>
            <a:r>
              <a:rPr lang="en-US" sz="1693">
                <a:solidFill>
                  <a:srgbClr val="222222"/>
                </a:solidFill>
                <a:latin typeface="Exo"/>
              </a:rPr>
              <a:t>uma análise multimétodo.Orientador: Mario Ferreira Junior. 2009. 82 f. 2017. Dissertação (Mestrado em Ciência Ambiental) – Instituto de Energia e Ambiente, Universidade de São Paulo, São Paulo, 2017. Disponível em: http://www.teses. usp.br/teses/disponiveis/ 106/106132/tde-09 052018-18083 3/pt-br.php. Acesso em: 28 maio 2018.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81357" y="7823383"/>
            <a:ext cx="262613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Trabalho </a:t>
            </a:r>
          </a:p>
          <a:p>
            <a:pPr algn="ctr">
              <a:lnSpc>
                <a:spcPts val="2662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Acadêmico</a:t>
            </a:r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091BE337-5D99-D886-DFEF-4799840006F3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08573" y="4576868"/>
            <a:ext cx="2658295" cy="1665566"/>
          </a:xfrm>
          <a:custGeom>
            <a:avLst/>
            <a:gdLst/>
            <a:ahLst/>
            <a:cxnLst/>
            <a:rect l="l" t="t" r="r" b="b"/>
            <a:pathLst>
              <a:path w="2658295" h="1665566">
                <a:moveTo>
                  <a:pt x="0" y="0"/>
                </a:moveTo>
                <a:lnTo>
                  <a:pt x="2658295" y="0"/>
                </a:lnTo>
                <a:lnTo>
                  <a:pt x="2658295" y="1665565"/>
                </a:lnTo>
                <a:lnTo>
                  <a:pt x="0" y="166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801" b="-2980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552375" y="4576868"/>
            <a:ext cx="2088691" cy="1637807"/>
          </a:xfrm>
          <a:custGeom>
            <a:avLst/>
            <a:gdLst/>
            <a:ahLst/>
            <a:cxnLst/>
            <a:rect l="l" t="t" r="r" b="b"/>
            <a:pathLst>
              <a:path w="2088691" h="1637807">
                <a:moveTo>
                  <a:pt x="0" y="0"/>
                </a:moveTo>
                <a:lnTo>
                  <a:pt x="2088691" y="0"/>
                </a:lnTo>
                <a:lnTo>
                  <a:pt x="2088691" y="1637807"/>
                </a:lnTo>
                <a:lnTo>
                  <a:pt x="0" y="1637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764" b="-1376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36217" y="4590865"/>
            <a:ext cx="6212051" cy="1637873"/>
          </a:xfrm>
          <a:custGeom>
            <a:avLst/>
            <a:gdLst/>
            <a:ahLst/>
            <a:cxnLst/>
            <a:rect l="l" t="t" r="r" b="b"/>
            <a:pathLst>
              <a:path w="6212051" h="1637873">
                <a:moveTo>
                  <a:pt x="0" y="0"/>
                </a:moveTo>
                <a:lnTo>
                  <a:pt x="6212051" y="0"/>
                </a:lnTo>
                <a:lnTo>
                  <a:pt x="6212051" y="1637873"/>
                </a:lnTo>
                <a:lnTo>
                  <a:pt x="0" y="1637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9637" b="-139637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61601" y="4604865"/>
            <a:ext cx="3797357" cy="743812"/>
          </a:xfrm>
          <a:custGeom>
            <a:avLst/>
            <a:gdLst/>
            <a:ahLst/>
            <a:cxnLst/>
            <a:rect l="l" t="t" r="r" b="b"/>
            <a:pathLst>
              <a:path w="3797357" h="743812">
                <a:moveTo>
                  <a:pt x="0" y="0"/>
                </a:moveTo>
                <a:lnTo>
                  <a:pt x="3797357" y="0"/>
                </a:lnTo>
                <a:lnTo>
                  <a:pt x="3797357" y="743812"/>
                </a:lnTo>
                <a:lnTo>
                  <a:pt x="0" y="743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05263" b="-20526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261602" y="5458803"/>
            <a:ext cx="3815146" cy="755928"/>
          </a:xfrm>
          <a:custGeom>
            <a:avLst/>
            <a:gdLst/>
            <a:ahLst/>
            <a:cxnLst/>
            <a:rect l="l" t="t" r="r" b="b"/>
            <a:pathLst>
              <a:path w="3815146" h="755928">
                <a:moveTo>
                  <a:pt x="0" y="0"/>
                </a:moveTo>
                <a:lnTo>
                  <a:pt x="3815146" y="0"/>
                </a:lnTo>
                <a:lnTo>
                  <a:pt x="3815146" y="755928"/>
                </a:lnTo>
                <a:lnTo>
                  <a:pt x="0" y="75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02348" b="-202348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119754" y="4590866"/>
            <a:ext cx="2076524" cy="1623883"/>
          </a:xfrm>
          <a:custGeom>
            <a:avLst/>
            <a:gdLst/>
            <a:ahLst/>
            <a:cxnLst/>
            <a:rect l="l" t="t" r="r" b="b"/>
            <a:pathLst>
              <a:path w="2076524" h="1623883">
                <a:moveTo>
                  <a:pt x="0" y="0"/>
                </a:moveTo>
                <a:lnTo>
                  <a:pt x="2076524" y="0"/>
                </a:lnTo>
                <a:lnTo>
                  <a:pt x="2076524" y="1623882"/>
                </a:lnTo>
                <a:lnTo>
                  <a:pt x="0" y="16238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937" b="-1393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34127" y="6728208"/>
            <a:ext cx="2645211" cy="1017232"/>
          </a:xfrm>
          <a:custGeom>
            <a:avLst/>
            <a:gdLst/>
            <a:ahLst/>
            <a:cxnLst/>
            <a:rect l="l" t="t" r="r" b="b"/>
            <a:pathLst>
              <a:path w="2645211" h="1017232">
                <a:moveTo>
                  <a:pt x="0" y="0"/>
                </a:moveTo>
                <a:lnTo>
                  <a:pt x="2645211" y="0"/>
                </a:lnTo>
                <a:lnTo>
                  <a:pt x="2645211" y="1017232"/>
                </a:lnTo>
                <a:lnTo>
                  <a:pt x="0" y="1017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80020" b="-80020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564423" y="6728208"/>
            <a:ext cx="2078410" cy="988807"/>
          </a:xfrm>
          <a:custGeom>
            <a:avLst/>
            <a:gdLst/>
            <a:ahLst/>
            <a:cxnLst/>
            <a:rect l="l" t="t" r="r" b="b"/>
            <a:pathLst>
              <a:path w="2078410" h="988807">
                <a:moveTo>
                  <a:pt x="0" y="0"/>
                </a:moveTo>
                <a:lnTo>
                  <a:pt x="2078411" y="0"/>
                </a:lnTo>
                <a:lnTo>
                  <a:pt x="2078411" y="988807"/>
                </a:lnTo>
                <a:lnTo>
                  <a:pt x="0" y="988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55096" b="-5509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37517" y="6756069"/>
            <a:ext cx="6172796" cy="961533"/>
          </a:xfrm>
          <a:custGeom>
            <a:avLst/>
            <a:gdLst/>
            <a:ahLst/>
            <a:cxnLst/>
            <a:rect l="l" t="t" r="r" b="b"/>
            <a:pathLst>
              <a:path w="6172796" h="961533">
                <a:moveTo>
                  <a:pt x="0" y="0"/>
                </a:moveTo>
                <a:lnTo>
                  <a:pt x="6172796" y="0"/>
                </a:lnTo>
                <a:lnTo>
                  <a:pt x="6172796" y="961534"/>
                </a:lnTo>
                <a:lnTo>
                  <a:pt x="0" y="961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70987" b="-27098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089635" y="6756070"/>
            <a:ext cx="2066296" cy="960103"/>
          </a:xfrm>
          <a:custGeom>
            <a:avLst/>
            <a:gdLst/>
            <a:ahLst/>
            <a:cxnLst/>
            <a:rect l="l" t="t" r="r" b="b"/>
            <a:pathLst>
              <a:path w="2066296" h="960103">
                <a:moveTo>
                  <a:pt x="0" y="0"/>
                </a:moveTo>
                <a:lnTo>
                  <a:pt x="2066296" y="0"/>
                </a:lnTo>
                <a:lnTo>
                  <a:pt x="2066296" y="960103"/>
                </a:lnTo>
                <a:lnTo>
                  <a:pt x="0" y="960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57608" b="-57608"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4270231" y="6789118"/>
            <a:ext cx="3806517" cy="433494"/>
            <a:chOff x="0" y="0"/>
            <a:chExt cx="1002539" cy="11417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02539" cy="114171"/>
            </a:xfrm>
            <a:custGeom>
              <a:avLst/>
              <a:gdLst/>
              <a:ahLst/>
              <a:cxnLst/>
              <a:rect l="l" t="t" r="r" b="b"/>
              <a:pathLst>
                <a:path w="1002539" h="114171">
                  <a:moveTo>
                    <a:pt x="0" y="0"/>
                  </a:moveTo>
                  <a:lnTo>
                    <a:pt x="1002539" y="0"/>
                  </a:lnTo>
                  <a:lnTo>
                    <a:pt x="1002539" y="114171"/>
                  </a:lnTo>
                  <a:lnTo>
                    <a:pt x="0" y="114171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46654" y="4795745"/>
            <a:ext cx="262529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Artigo </a:t>
            </a:r>
          </a:p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de </a:t>
            </a:r>
          </a:p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revista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693300" y="4795745"/>
            <a:ext cx="179625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21059" y="4624246"/>
            <a:ext cx="607962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8"/>
              </a:lnSpc>
            </a:pPr>
            <a:r>
              <a:rPr lang="en-US" sz="1748" dirty="0">
                <a:solidFill>
                  <a:srgbClr val="222222"/>
                </a:solidFill>
                <a:latin typeface="Exo"/>
              </a:rPr>
              <a:t>AMERICAN HEART ASSOCIATION'S. Association between tracheal intubation during adult in-hospital cardiac arrest and survival. </a:t>
            </a:r>
            <a:r>
              <a:rPr lang="en-US" sz="1748" dirty="0" err="1">
                <a:solidFill>
                  <a:srgbClr val="222222"/>
                </a:solidFill>
                <a:latin typeface="Exo Bold"/>
              </a:rPr>
              <a:t>Jama</a:t>
            </a:r>
            <a:r>
              <a:rPr lang="en-US" sz="1748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748" dirty="0" err="1" smtClean="0">
                <a:solidFill>
                  <a:srgbClr val="222222"/>
                </a:solidFill>
                <a:latin typeface="Exo"/>
              </a:rPr>
              <a:t>Holanda</a:t>
            </a:r>
            <a:r>
              <a:rPr lang="en-US" sz="1748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v. 317, n. 5, p. 494-506, 2017. DOI: 10.1001/jama.2016.20165. 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: https://jamanetwork.com/journals /jam/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ful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larticle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/%2025987 </a:t>
            </a:r>
            <a:r>
              <a:rPr lang="en-US" sz="1748" dirty="0" smtClean="0">
                <a:solidFill>
                  <a:srgbClr val="222222"/>
                </a:solidFill>
                <a:latin typeface="Exo"/>
              </a:rPr>
              <a:t>17. 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: 28 </a:t>
            </a:r>
            <a:r>
              <a:rPr lang="en-US" sz="1748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748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453453" y="4742682"/>
            <a:ext cx="368461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3" dirty="0" smtClean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A</a:t>
            </a:r>
            <a:r>
              <a:rPr lang="en-US" sz="2033" dirty="0" smtClean="0">
                <a:solidFill>
                  <a:srgbClr val="222222"/>
                </a:solidFill>
                <a:latin typeface="Exo"/>
              </a:rPr>
              <a:t>merican 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H</a:t>
            </a:r>
            <a:r>
              <a:rPr lang="en-US" sz="2033" dirty="0" smtClean="0">
                <a:solidFill>
                  <a:srgbClr val="222222"/>
                </a:solidFill>
                <a:latin typeface="Exo"/>
              </a:rPr>
              <a:t>eart 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A</a:t>
            </a:r>
            <a:r>
              <a:rPr lang="en-US" sz="2033" dirty="0" smtClean="0">
                <a:solidFill>
                  <a:srgbClr val="222222"/>
                </a:solidFill>
                <a:latin typeface="Exo"/>
              </a:rPr>
              <a:t>ssociation's, </a:t>
            </a:r>
            <a:r>
              <a:rPr lang="en-US" sz="2033" dirty="0">
                <a:solidFill>
                  <a:srgbClr val="222222"/>
                </a:solidFill>
                <a:latin typeface="Exo"/>
              </a:rPr>
              <a:t>2017)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443928" y="5524019"/>
            <a:ext cx="3753705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2033" dirty="0">
                <a:solidFill>
                  <a:srgbClr val="222222"/>
                </a:solidFill>
                <a:latin typeface="Exo"/>
              </a:rPr>
              <a:t>American Heart Association's (2017)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147752" y="4820752"/>
            <a:ext cx="193442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Entidade </a:t>
            </a:r>
          </a:p>
          <a:p>
            <a:pPr algn="ctr">
              <a:lnSpc>
                <a:spcPts val="2662"/>
              </a:lnSpc>
            </a:pPr>
            <a:r>
              <a:rPr lang="en-US" sz="2218">
                <a:solidFill>
                  <a:srgbClr val="222222"/>
                </a:solidFill>
                <a:latin typeface="Exo"/>
              </a:rPr>
              <a:t>Coletiva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70321" y="7033734"/>
            <a:ext cx="261236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Livro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751711" y="7033734"/>
            <a:ext cx="1787410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800202" y="6811010"/>
            <a:ext cx="6095527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7"/>
              </a:lnSpc>
            </a:pPr>
            <a:r>
              <a:rPr lang="en-US" sz="1839" dirty="0">
                <a:solidFill>
                  <a:srgbClr val="222222"/>
                </a:solidFill>
                <a:latin typeface="Exo"/>
              </a:rPr>
              <a:t>GUIA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Pegn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: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como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montar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seu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próprio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negócio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. São Paulo: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Globo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, 2012.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453453" y="6820535"/>
            <a:ext cx="345093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23" dirty="0" err="1" smtClean="0">
                <a:solidFill>
                  <a:srgbClr val="222222"/>
                </a:solidFill>
                <a:latin typeface="Exo"/>
              </a:rPr>
              <a:t>Guia</a:t>
            </a:r>
            <a:r>
              <a:rPr lang="en-US" sz="2023" dirty="0" smtClean="0">
                <a:solidFill>
                  <a:srgbClr val="222222"/>
                </a:solidFill>
                <a:latin typeface="Exo"/>
              </a:rPr>
              <a:t> [...], </a:t>
            </a:r>
            <a:r>
              <a:rPr lang="en-US" sz="2023" dirty="0">
                <a:solidFill>
                  <a:srgbClr val="222222"/>
                </a:solidFill>
                <a:latin typeface="Exo"/>
              </a:rPr>
              <a:t>2012)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4251181" y="7292896"/>
            <a:ext cx="3806517" cy="433494"/>
            <a:chOff x="0" y="0"/>
            <a:chExt cx="1002539" cy="11417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02539" cy="114171"/>
            </a:xfrm>
            <a:custGeom>
              <a:avLst/>
              <a:gdLst/>
              <a:ahLst/>
              <a:cxnLst/>
              <a:rect l="l" t="t" r="r" b="b"/>
              <a:pathLst>
                <a:path w="1002539" h="114171">
                  <a:moveTo>
                    <a:pt x="0" y="0"/>
                  </a:moveTo>
                  <a:lnTo>
                    <a:pt x="1002539" y="0"/>
                  </a:lnTo>
                  <a:lnTo>
                    <a:pt x="1002539" y="114171"/>
                  </a:lnTo>
                  <a:lnTo>
                    <a:pt x="0" y="114171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4453453" y="7338971"/>
            <a:ext cx="331269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Guia [...] (2012)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143032" y="6817662"/>
            <a:ext cx="1887062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Autoria </a:t>
            </a:r>
          </a:p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desconhecida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4331555" y="8379529"/>
            <a:ext cx="3806517" cy="433494"/>
            <a:chOff x="0" y="0"/>
            <a:chExt cx="1002539" cy="11417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02539" cy="114171"/>
            </a:xfrm>
            <a:custGeom>
              <a:avLst/>
              <a:gdLst/>
              <a:ahLst/>
              <a:cxnLst/>
              <a:rect l="l" t="t" r="r" b="b"/>
              <a:pathLst>
                <a:path w="1002539" h="114171">
                  <a:moveTo>
                    <a:pt x="0" y="0"/>
                  </a:moveTo>
                  <a:lnTo>
                    <a:pt x="1002539" y="0"/>
                  </a:lnTo>
                  <a:lnTo>
                    <a:pt x="1002539" y="114171"/>
                  </a:lnTo>
                  <a:lnTo>
                    <a:pt x="0" y="114171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70321" y="8379529"/>
            <a:ext cx="2596548" cy="1185824"/>
            <a:chOff x="0" y="0"/>
            <a:chExt cx="683864" cy="31231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83864" cy="312316"/>
            </a:xfrm>
            <a:custGeom>
              <a:avLst/>
              <a:gdLst/>
              <a:ahLst/>
              <a:cxnLst/>
              <a:rect l="l" t="t" r="r" b="b"/>
              <a:pathLst>
                <a:path w="683864" h="312316">
                  <a:moveTo>
                    <a:pt x="0" y="0"/>
                  </a:moveTo>
                  <a:lnTo>
                    <a:pt x="683864" y="0"/>
                  </a:lnTo>
                  <a:lnTo>
                    <a:pt x="683864" y="312316"/>
                  </a:lnTo>
                  <a:lnTo>
                    <a:pt x="0" y="312316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31645" y="8667204"/>
            <a:ext cx="261236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Revista</a:t>
            </a:r>
          </a:p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Eletrônica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3564423" y="8361678"/>
            <a:ext cx="2078410" cy="1185824"/>
            <a:chOff x="0" y="0"/>
            <a:chExt cx="547400" cy="312316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547400" cy="312316"/>
            </a:xfrm>
            <a:custGeom>
              <a:avLst/>
              <a:gdLst/>
              <a:ahLst/>
              <a:cxnLst/>
              <a:rect l="l" t="t" r="r" b="b"/>
              <a:pathLst>
                <a:path w="547400" h="312316">
                  <a:moveTo>
                    <a:pt x="0" y="0"/>
                  </a:moveTo>
                  <a:lnTo>
                    <a:pt x="547400" y="0"/>
                  </a:lnTo>
                  <a:lnTo>
                    <a:pt x="547400" y="312316"/>
                  </a:lnTo>
                  <a:lnTo>
                    <a:pt x="0" y="312316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3813035" y="8667204"/>
            <a:ext cx="1787410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5737517" y="8379529"/>
            <a:ext cx="6185516" cy="1185824"/>
            <a:chOff x="0" y="0"/>
            <a:chExt cx="1629107" cy="31231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629107" cy="312316"/>
            </a:xfrm>
            <a:custGeom>
              <a:avLst/>
              <a:gdLst/>
              <a:ahLst/>
              <a:cxnLst/>
              <a:rect l="l" t="t" r="r" b="b"/>
              <a:pathLst>
                <a:path w="1629107" h="312316">
                  <a:moveTo>
                    <a:pt x="0" y="0"/>
                  </a:moveTo>
                  <a:lnTo>
                    <a:pt x="1629107" y="0"/>
                  </a:lnTo>
                  <a:lnTo>
                    <a:pt x="1629107" y="312316"/>
                  </a:lnTo>
                  <a:lnTo>
                    <a:pt x="0" y="312316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5861526" y="8444480"/>
            <a:ext cx="609552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7"/>
              </a:lnSpc>
            </a:pPr>
            <a:r>
              <a:rPr lang="en-US" sz="1839" dirty="0">
                <a:solidFill>
                  <a:srgbClr val="222222"/>
                </a:solidFill>
                <a:latin typeface="Exo"/>
              </a:rPr>
              <a:t>REVISTA BRASILEIRA DE GEOGRAFIA. Rio de Janeiro: IBGE, 1939. INSS 2526-0375.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versão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>
                <a:solidFill>
                  <a:srgbClr val="222222"/>
                </a:solidFill>
                <a:latin typeface="Exo Italics"/>
              </a:rPr>
              <a:t>online.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: https://rbg.ibge.gov.br/index.php/rgb/issue/view/14.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3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39" dirty="0">
                <a:solidFill>
                  <a:srgbClr val="222222"/>
                </a:solidFill>
                <a:latin typeface="Exo"/>
              </a:rPr>
              <a:t>: 22 abr. 2018.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514777" y="8454005"/>
            <a:ext cx="345093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23" dirty="0" err="1" smtClean="0">
                <a:solidFill>
                  <a:srgbClr val="222222"/>
                </a:solidFill>
                <a:latin typeface="Exo"/>
              </a:rPr>
              <a:t>Revista</a:t>
            </a:r>
            <a:r>
              <a:rPr lang="en-US" sz="2023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2023" dirty="0">
                <a:solidFill>
                  <a:srgbClr val="222222"/>
                </a:solidFill>
                <a:latin typeface="Exo"/>
              </a:rPr>
              <a:t>1939)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14312505" y="9060674"/>
            <a:ext cx="3806517" cy="495155"/>
            <a:chOff x="0" y="0"/>
            <a:chExt cx="1002539" cy="130411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002539" cy="130411"/>
            </a:xfrm>
            <a:custGeom>
              <a:avLst/>
              <a:gdLst/>
              <a:ahLst/>
              <a:cxnLst/>
              <a:rect l="l" t="t" r="r" b="b"/>
              <a:pathLst>
                <a:path w="1002539" h="130411">
                  <a:moveTo>
                    <a:pt x="0" y="0"/>
                  </a:moveTo>
                  <a:lnTo>
                    <a:pt x="1002539" y="0"/>
                  </a:lnTo>
                  <a:lnTo>
                    <a:pt x="1002539" y="130411"/>
                  </a:lnTo>
                  <a:lnTo>
                    <a:pt x="0" y="130411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4514777" y="9105900"/>
            <a:ext cx="331269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Revista (1939)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12074453" y="8370004"/>
            <a:ext cx="2081478" cy="1185824"/>
            <a:chOff x="0" y="0"/>
            <a:chExt cx="548208" cy="312316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548208" cy="312316"/>
            </a:xfrm>
            <a:custGeom>
              <a:avLst/>
              <a:gdLst/>
              <a:ahLst/>
              <a:cxnLst/>
              <a:rect l="l" t="t" r="r" b="b"/>
              <a:pathLst>
                <a:path w="548208" h="312316">
                  <a:moveTo>
                    <a:pt x="0" y="0"/>
                  </a:moveTo>
                  <a:lnTo>
                    <a:pt x="548208" y="0"/>
                  </a:lnTo>
                  <a:lnTo>
                    <a:pt x="548208" y="312316"/>
                  </a:lnTo>
                  <a:lnTo>
                    <a:pt x="0" y="312316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12171045" y="8727299"/>
            <a:ext cx="188706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Revista</a:t>
            </a:r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4651BE9E-E15E-8C4D-4D1D-20EAFA426AE7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04816" y="4576869"/>
            <a:ext cx="2078410" cy="1574192"/>
          </a:xfrm>
          <a:custGeom>
            <a:avLst/>
            <a:gdLst/>
            <a:ahLst/>
            <a:cxnLst/>
            <a:rect l="l" t="t" r="r" b="b"/>
            <a:pathLst>
              <a:path w="2078410" h="1574192">
                <a:moveTo>
                  <a:pt x="0" y="0"/>
                </a:moveTo>
                <a:lnTo>
                  <a:pt x="2078410" y="0"/>
                </a:lnTo>
                <a:lnTo>
                  <a:pt x="2078410" y="1574193"/>
                </a:lnTo>
                <a:lnTo>
                  <a:pt x="0" y="157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677909" y="4590800"/>
            <a:ext cx="6198862" cy="1560170"/>
          </a:xfrm>
          <a:custGeom>
            <a:avLst/>
            <a:gdLst/>
            <a:ahLst/>
            <a:cxnLst/>
            <a:rect l="l" t="t" r="r" b="b"/>
            <a:pathLst>
              <a:path w="6198862" h="1560170">
                <a:moveTo>
                  <a:pt x="0" y="0"/>
                </a:moveTo>
                <a:lnTo>
                  <a:pt x="6198862" y="0"/>
                </a:lnTo>
                <a:lnTo>
                  <a:pt x="6198862" y="1560169"/>
                </a:lnTo>
                <a:lnTo>
                  <a:pt x="0" y="156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576868"/>
            <a:ext cx="2645211" cy="1590351"/>
          </a:xfrm>
          <a:custGeom>
            <a:avLst/>
            <a:gdLst/>
            <a:ahLst/>
            <a:cxnLst/>
            <a:rect l="l" t="t" r="r" b="b"/>
            <a:pathLst>
              <a:path w="2645211" h="1590351">
                <a:moveTo>
                  <a:pt x="0" y="0"/>
                </a:moveTo>
                <a:lnTo>
                  <a:pt x="2645210" y="0"/>
                </a:lnTo>
                <a:lnTo>
                  <a:pt x="2645210" y="1590351"/>
                </a:lnTo>
                <a:lnTo>
                  <a:pt x="0" y="15903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24602" y="4998396"/>
            <a:ext cx="261236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Evento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74649" y="5050634"/>
            <a:ext cx="1787410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28406" y="4635292"/>
            <a:ext cx="6141359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dirty="0">
                <a:solidFill>
                  <a:srgbClr val="222222"/>
                </a:solidFill>
                <a:latin typeface="Exo"/>
              </a:rPr>
              <a:t>INTEGRAR CONGRESSO INTERNACIONAL DE ARQUIVOS, BIBLIOTECAS, CENTROS DE DOCUMENTAÇÃO E MUSEUS, 3., 2016, São Paulo. </a:t>
            </a:r>
            <a:r>
              <a:rPr lang="en-US" sz="1800" dirty="0">
                <a:solidFill>
                  <a:srgbClr val="222222"/>
                </a:solidFill>
                <a:latin typeface="Exo Bold"/>
              </a:rPr>
              <a:t>Anais </a:t>
            </a:r>
            <a:r>
              <a:rPr lang="en-US" sz="1800" dirty="0">
                <a:solidFill>
                  <a:srgbClr val="222222"/>
                </a:solidFill>
                <a:latin typeface="Exo"/>
              </a:rPr>
              <a:t>[...]. São Paulo: FEBAB, 2016.  </a:t>
            </a:r>
            <a:r>
              <a:rPr lang="en-US" sz="1800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00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00" dirty="0">
                <a:solidFill>
                  <a:srgbClr val="222222"/>
                </a:solidFill>
                <a:latin typeface="Exo"/>
              </a:rPr>
              <a:t>: http://www.inte grar.febab.org.br/. </a:t>
            </a:r>
            <a:r>
              <a:rPr lang="en-US" sz="1800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00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00" dirty="0">
                <a:solidFill>
                  <a:srgbClr val="222222"/>
                </a:solidFill>
                <a:latin typeface="Exo"/>
              </a:rPr>
              <a:t>: 25 </a:t>
            </a:r>
            <a:r>
              <a:rPr lang="en-US" sz="1800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800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29" name="Freeform 29"/>
          <p:cNvSpPr/>
          <p:nvPr/>
        </p:nvSpPr>
        <p:spPr>
          <a:xfrm>
            <a:off x="816310" y="6317854"/>
            <a:ext cx="2591091" cy="1838485"/>
          </a:xfrm>
          <a:custGeom>
            <a:avLst/>
            <a:gdLst/>
            <a:ahLst/>
            <a:cxnLst/>
            <a:rect l="l" t="t" r="r" b="b"/>
            <a:pathLst>
              <a:path w="2591091" h="1838485">
                <a:moveTo>
                  <a:pt x="0" y="0"/>
                </a:moveTo>
                <a:lnTo>
                  <a:pt x="2591090" y="0"/>
                </a:lnTo>
                <a:lnTo>
                  <a:pt x="2591090" y="1838485"/>
                </a:lnTo>
                <a:lnTo>
                  <a:pt x="0" y="1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0468" b="-20468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504816" y="6317856"/>
            <a:ext cx="2078410" cy="1838701"/>
          </a:xfrm>
          <a:custGeom>
            <a:avLst/>
            <a:gdLst/>
            <a:ahLst/>
            <a:cxnLst/>
            <a:rect l="l" t="t" r="r" b="b"/>
            <a:pathLst>
              <a:path w="2078410" h="1838701">
                <a:moveTo>
                  <a:pt x="0" y="0"/>
                </a:moveTo>
                <a:lnTo>
                  <a:pt x="2078410" y="0"/>
                </a:lnTo>
                <a:lnTo>
                  <a:pt x="2078410" y="1838701"/>
                </a:lnTo>
                <a:lnTo>
                  <a:pt x="0" y="1838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518" b="-6518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677909" y="6331783"/>
            <a:ext cx="6172796" cy="1839197"/>
          </a:xfrm>
          <a:custGeom>
            <a:avLst/>
            <a:gdLst/>
            <a:ahLst/>
            <a:cxnLst/>
            <a:rect l="l" t="t" r="r" b="b"/>
            <a:pathLst>
              <a:path w="6172796" h="1839197">
                <a:moveTo>
                  <a:pt x="0" y="0"/>
                </a:moveTo>
                <a:lnTo>
                  <a:pt x="6172797" y="0"/>
                </a:lnTo>
                <a:lnTo>
                  <a:pt x="6172797" y="1839197"/>
                </a:lnTo>
                <a:lnTo>
                  <a:pt x="0" y="18391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7812" b="-117812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07231" y="6612930"/>
            <a:ext cx="2612369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Trabalho apresentado em evento</a:t>
            </a:r>
          </a:p>
        </p:txBody>
      </p:sp>
      <p:sp>
        <p:nvSpPr>
          <p:cNvPr id="33" name="Freeform 33"/>
          <p:cNvSpPr/>
          <p:nvPr/>
        </p:nvSpPr>
        <p:spPr>
          <a:xfrm>
            <a:off x="14161330" y="4618659"/>
            <a:ext cx="3778666" cy="709686"/>
          </a:xfrm>
          <a:custGeom>
            <a:avLst/>
            <a:gdLst/>
            <a:ahLst/>
            <a:cxnLst/>
            <a:rect l="l" t="t" r="r" b="b"/>
            <a:pathLst>
              <a:path w="3778666" h="709686">
                <a:moveTo>
                  <a:pt x="0" y="0"/>
                </a:moveTo>
                <a:lnTo>
                  <a:pt x="3778666" y="0"/>
                </a:lnTo>
                <a:lnTo>
                  <a:pt x="3778666" y="709686"/>
                </a:lnTo>
                <a:lnTo>
                  <a:pt x="0" y="709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4161330" y="5440532"/>
            <a:ext cx="3771073" cy="696487"/>
          </a:xfrm>
          <a:custGeom>
            <a:avLst/>
            <a:gdLst/>
            <a:ahLst/>
            <a:cxnLst/>
            <a:rect l="l" t="t" r="r" b="b"/>
            <a:pathLst>
              <a:path w="3771073" h="696487">
                <a:moveTo>
                  <a:pt x="0" y="0"/>
                </a:moveTo>
                <a:lnTo>
                  <a:pt x="3771073" y="0"/>
                </a:lnTo>
                <a:lnTo>
                  <a:pt x="3771073" y="696488"/>
                </a:lnTo>
                <a:lnTo>
                  <a:pt x="0" y="696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189193" y="6345715"/>
            <a:ext cx="3778810" cy="849678"/>
          </a:xfrm>
          <a:custGeom>
            <a:avLst/>
            <a:gdLst/>
            <a:ahLst/>
            <a:cxnLst/>
            <a:rect l="l" t="t" r="r" b="b"/>
            <a:pathLst>
              <a:path w="3778810" h="849678">
                <a:moveTo>
                  <a:pt x="0" y="0"/>
                </a:moveTo>
                <a:lnTo>
                  <a:pt x="3778809" y="0"/>
                </a:lnTo>
                <a:lnTo>
                  <a:pt x="3778809" y="849678"/>
                </a:lnTo>
                <a:lnTo>
                  <a:pt x="0" y="849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367" b="-172367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175262" y="7306890"/>
            <a:ext cx="3778536" cy="848763"/>
          </a:xfrm>
          <a:custGeom>
            <a:avLst/>
            <a:gdLst/>
            <a:ahLst/>
            <a:cxnLst/>
            <a:rect l="l" t="t" r="r" b="b"/>
            <a:pathLst>
              <a:path w="3778536" h="848763">
                <a:moveTo>
                  <a:pt x="0" y="0"/>
                </a:moveTo>
                <a:lnTo>
                  <a:pt x="3778536" y="0"/>
                </a:lnTo>
                <a:lnTo>
                  <a:pt x="3778536" y="848762"/>
                </a:lnTo>
                <a:lnTo>
                  <a:pt x="0" y="848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590" b="-172590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4189193" y="4662647"/>
            <a:ext cx="371519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5"/>
              </a:lnSpc>
            </a:pPr>
            <a:r>
              <a:rPr lang="en-US" sz="1471" dirty="0" smtClean="0">
                <a:solidFill>
                  <a:srgbClr val="222222"/>
                </a:solidFill>
                <a:latin typeface="Exo"/>
              </a:rPr>
              <a:t>(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Integrar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Congresso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Internacional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Arquivos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Bibliotecas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Centros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Documentação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E 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Museus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2016)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300632" y="5477558"/>
            <a:ext cx="352271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5"/>
              </a:lnSpc>
            </a:pPr>
            <a:r>
              <a:rPr lang="en-US" sz="1471" dirty="0" err="1">
                <a:solidFill>
                  <a:srgbClr val="222222"/>
                </a:solidFill>
                <a:latin typeface="Exo"/>
              </a:rPr>
              <a:t>Integrar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C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ongresso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I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nternacional</a:t>
            </a:r>
            <a:r>
              <a:rPr lang="en-US" sz="1471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de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A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rquivos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B</a:t>
            </a:r>
            <a:r>
              <a:rPr lang="en-US" sz="1471" dirty="0" err="1" smtClean="0">
                <a:solidFill>
                  <a:srgbClr val="222222"/>
                </a:solidFill>
                <a:latin typeface="Exo"/>
              </a:rPr>
              <a:t>ibliotecas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centros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documentação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 e </a:t>
            </a:r>
            <a:r>
              <a:rPr lang="en-US" sz="1471" dirty="0" err="1">
                <a:solidFill>
                  <a:srgbClr val="222222"/>
                </a:solidFill>
                <a:latin typeface="Exo"/>
              </a:rPr>
              <a:t>museus</a:t>
            </a:r>
            <a:r>
              <a:rPr lang="en-US" sz="1471" dirty="0">
                <a:solidFill>
                  <a:srgbClr val="222222"/>
                </a:solidFill>
                <a:latin typeface="Exo"/>
              </a:rPr>
              <a:t> (2016)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272772" y="6608223"/>
            <a:ext cx="38039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23" dirty="0" err="1" smtClean="0">
                <a:solidFill>
                  <a:srgbClr val="222222"/>
                </a:solidFill>
                <a:latin typeface="Exo"/>
              </a:rPr>
              <a:t>Ronconi</a:t>
            </a:r>
            <a:r>
              <a:rPr lang="en-US" sz="2023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2023" dirty="0">
                <a:solidFill>
                  <a:srgbClr val="222222"/>
                </a:solidFill>
                <a:latin typeface="Exo"/>
              </a:rPr>
              <a:t>2016)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86702" y="7471888"/>
            <a:ext cx="3689398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Ronconi (2016)</a:t>
            </a:r>
          </a:p>
        </p:txBody>
      </p:sp>
      <p:sp>
        <p:nvSpPr>
          <p:cNvPr id="41" name="Freeform 41"/>
          <p:cNvSpPr/>
          <p:nvPr/>
        </p:nvSpPr>
        <p:spPr>
          <a:xfrm>
            <a:off x="12048602" y="4600085"/>
            <a:ext cx="2054688" cy="1542707"/>
          </a:xfrm>
          <a:custGeom>
            <a:avLst/>
            <a:gdLst/>
            <a:ahLst/>
            <a:cxnLst/>
            <a:rect l="l" t="t" r="r" b="b"/>
            <a:pathLst>
              <a:path w="2054688" h="1542707">
                <a:moveTo>
                  <a:pt x="0" y="0"/>
                </a:moveTo>
                <a:lnTo>
                  <a:pt x="2054688" y="0"/>
                </a:lnTo>
                <a:lnTo>
                  <a:pt x="2054688" y="1542707"/>
                </a:lnTo>
                <a:lnTo>
                  <a:pt x="0" y="154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2153077" y="5044754"/>
            <a:ext cx="184213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Evento</a:t>
            </a:r>
          </a:p>
        </p:txBody>
      </p:sp>
      <p:sp>
        <p:nvSpPr>
          <p:cNvPr id="43" name="Freeform 43"/>
          <p:cNvSpPr/>
          <p:nvPr/>
        </p:nvSpPr>
        <p:spPr>
          <a:xfrm>
            <a:off x="12016096" y="6345713"/>
            <a:ext cx="2087560" cy="1810911"/>
          </a:xfrm>
          <a:custGeom>
            <a:avLst/>
            <a:gdLst/>
            <a:ahLst/>
            <a:cxnLst/>
            <a:rect l="l" t="t" r="r" b="b"/>
            <a:pathLst>
              <a:path w="2087560" h="1810911">
                <a:moveTo>
                  <a:pt x="0" y="0"/>
                </a:moveTo>
                <a:lnTo>
                  <a:pt x="2087561" y="0"/>
                </a:lnTo>
                <a:lnTo>
                  <a:pt x="2087561" y="1810912"/>
                </a:lnTo>
                <a:lnTo>
                  <a:pt x="0" y="181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7638" b="-7638"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1906979" y="6632494"/>
            <a:ext cx="226896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1 </a:t>
            </a:r>
          </a:p>
          <a:p>
            <a:pPr algn="ctr"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688621" y="6612930"/>
            <a:ext cx="1787410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733630" y="6359551"/>
            <a:ext cx="6118443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7"/>
              </a:lnSpc>
            </a:pPr>
            <a:r>
              <a:rPr lang="en-US" sz="1839">
                <a:solidFill>
                  <a:srgbClr val="222222"/>
                </a:solidFill>
                <a:latin typeface="Exo"/>
              </a:rPr>
              <a:t>RONCONI, C. Structural and photophysical properties of coodination polymers.</a:t>
            </a:r>
            <a:r>
              <a:rPr lang="en-US" sz="1839">
                <a:solidFill>
                  <a:srgbClr val="222222"/>
                </a:solidFill>
                <a:latin typeface="Exo Italics"/>
              </a:rPr>
              <a:t> In:</a:t>
            </a:r>
            <a:r>
              <a:rPr lang="en-US" sz="1839">
                <a:solidFill>
                  <a:srgbClr val="222222"/>
                </a:solidFill>
                <a:latin typeface="Exo"/>
              </a:rPr>
              <a:t> CONGRESSO BRASILEIRO DE ENGENHARIA E CIÊNCIA DOS MATERIAIS, 22., 2016, Natal.</a:t>
            </a:r>
            <a:r>
              <a:rPr lang="en-US" sz="1839">
                <a:solidFill>
                  <a:srgbClr val="222222"/>
                </a:solidFill>
                <a:latin typeface="Exo Bold"/>
              </a:rPr>
              <a:t> Anais  </a:t>
            </a:r>
            <a:r>
              <a:rPr lang="en-US" sz="1839">
                <a:solidFill>
                  <a:srgbClr val="222222"/>
                </a:solidFill>
                <a:latin typeface="Exo"/>
              </a:rPr>
              <a:t>[...].Natal: UFERSA, UFRN, 2016. p. 40. Disponível em: http:// www.metallum.com.br/imat/anais/PDF/101-029.pdf. Acesso em: 25 maio 2018.</a:t>
            </a:r>
          </a:p>
        </p:txBody>
      </p:sp>
      <p:sp>
        <p:nvSpPr>
          <p:cNvPr id="47" name="Freeform 47"/>
          <p:cNvSpPr/>
          <p:nvPr/>
        </p:nvSpPr>
        <p:spPr>
          <a:xfrm>
            <a:off x="833681" y="8323380"/>
            <a:ext cx="2591091" cy="1838485"/>
          </a:xfrm>
          <a:custGeom>
            <a:avLst/>
            <a:gdLst/>
            <a:ahLst/>
            <a:cxnLst/>
            <a:rect l="l" t="t" r="r" b="b"/>
            <a:pathLst>
              <a:path w="2591091" h="1838485">
                <a:moveTo>
                  <a:pt x="0" y="0"/>
                </a:moveTo>
                <a:lnTo>
                  <a:pt x="2591091" y="0"/>
                </a:lnTo>
                <a:lnTo>
                  <a:pt x="2591091" y="1838485"/>
                </a:lnTo>
                <a:lnTo>
                  <a:pt x="0" y="1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0468" b="-20468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3522187" y="8323382"/>
            <a:ext cx="2078410" cy="1838701"/>
          </a:xfrm>
          <a:custGeom>
            <a:avLst/>
            <a:gdLst/>
            <a:ahLst/>
            <a:cxnLst/>
            <a:rect l="l" t="t" r="r" b="b"/>
            <a:pathLst>
              <a:path w="2078410" h="1838701">
                <a:moveTo>
                  <a:pt x="0" y="0"/>
                </a:moveTo>
                <a:lnTo>
                  <a:pt x="2078410" y="0"/>
                </a:lnTo>
                <a:lnTo>
                  <a:pt x="2078410" y="1838701"/>
                </a:lnTo>
                <a:lnTo>
                  <a:pt x="0" y="1838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518" b="-6518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695280" y="8337309"/>
            <a:ext cx="6172796" cy="1839197"/>
          </a:xfrm>
          <a:custGeom>
            <a:avLst/>
            <a:gdLst/>
            <a:ahLst/>
            <a:cxnLst/>
            <a:rect l="l" t="t" r="r" b="b"/>
            <a:pathLst>
              <a:path w="6172796" h="1839197">
                <a:moveTo>
                  <a:pt x="0" y="0"/>
                </a:moveTo>
                <a:lnTo>
                  <a:pt x="6172797" y="0"/>
                </a:lnTo>
                <a:lnTo>
                  <a:pt x="6172797" y="1839197"/>
                </a:lnTo>
                <a:lnTo>
                  <a:pt x="0" y="18391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7812" b="-117812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824602" y="8618456"/>
            <a:ext cx="2612369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Trabalho apresentado em evento</a:t>
            </a:r>
          </a:p>
        </p:txBody>
      </p:sp>
      <p:sp>
        <p:nvSpPr>
          <p:cNvPr id="51" name="Freeform 51"/>
          <p:cNvSpPr/>
          <p:nvPr/>
        </p:nvSpPr>
        <p:spPr>
          <a:xfrm>
            <a:off x="14206564" y="8351242"/>
            <a:ext cx="3778810" cy="849678"/>
          </a:xfrm>
          <a:custGeom>
            <a:avLst/>
            <a:gdLst/>
            <a:ahLst/>
            <a:cxnLst/>
            <a:rect l="l" t="t" r="r" b="b"/>
            <a:pathLst>
              <a:path w="3778810" h="849678">
                <a:moveTo>
                  <a:pt x="0" y="0"/>
                </a:moveTo>
                <a:lnTo>
                  <a:pt x="3778810" y="0"/>
                </a:lnTo>
                <a:lnTo>
                  <a:pt x="3778810" y="849678"/>
                </a:lnTo>
                <a:lnTo>
                  <a:pt x="0" y="849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367" b="-172367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4192633" y="9312416"/>
            <a:ext cx="3778536" cy="848763"/>
          </a:xfrm>
          <a:custGeom>
            <a:avLst/>
            <a:gdLst/>
            <a:ahLst/>
            <a:cxnLst/>
            <a:rect l="l" t="t" r="r" b="b"/>
            <a:pathLst>
              <a:path w="3778536" h="848763">
                <a:moveTo>
                  <a:pt x="0" y="0"/>
                </a:moveTo>
                <a:lnTo>
                  <a:pt x="3778536" y="0"/>
                </a:lnTo>
                <a:lnTo>
                  <a:pt x="3778536" y="848763"/>
                </a:lnTo>
                <a:lnTo>
                  <a:pt x="0" y="8487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72590" b="-172590"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14290143" y="8613749"/>
            <a:ext cx="38039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23" dirty="0" err="1" smtClean="0">
                <a:solidFill>
                  <a:srgbClr val="222222"/>
                </a:solidFill>
                <a:latin typeface="Exo"/>
              </a:rPr>
              <a:t>Kronstrand</a:t>
            </a:r>
            <a:r>
              <a:rPr lang="en-US" sz="2023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2023" dirty="0">
                <a:solidFill>
                  <a:srgbClr val="222222"/>
                </a:solidFill>
                <a:latin typeface="Exo Italics"/>
              </a:rPr>
              <a:t>et al</a:t>
            </a:r>
            <a:r>
              <a:rPr lang="en-US" sz="2023" dirty="0">
                <a:solidFill>
                  <a:srgbClr val="222222"/>
                </a:solidFill>
                <a:latin typeface="Exo"/>
              </a:rPr>
              <a:t>., 1999)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304074" y="9477414"/>
            <a:ext cx="3689398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Kronstrand </a:t>
            </a:r>
            <a:r>
              <a:rPr lang="en-US" sz="2023">
                <a:solidFill>
                  <a:srgbClr val="222222"/>
                </a:solidFill>
                <a:latin typeface="Exo Italics"/>
              </a:rPr>
              <a:t>et al.</a:t>
            </a:r>
            <a:r>
              <a:rPr lang="en-US" sz="2023">
                <a:solidFill>
                  <a:srgbClr val="222222"/>
                </a:solidFill>
                <a:latin typeface="Exo"/>
              </a:rPr>
              <a:t> (1999)</a:t>
            </a:r>
          </a:p>
        </p:txBody>
      </p:sp>
      <p:sp>
        <p:nvSpPr>
          <p:cNvPr id="55" name="Freeform 55"/>
          <p:cNvSpPr/>
          <p:nvPr/>
        </p:nvSpPr>
        <p:spPr>
          <a:xfrm>
            <a:off x="12033467" y="8351240"/>
            <a:ext cx="2087560" cy="1810911"/>
          </a:xfrm>
          <a:custGeom>
            <a:avLst/>
            <a:gdLst/>
            <a:ahLst/>
            <a:cxnLst/>
            <a:rect l="l" t="t" r="r" b="b"/>
            <a:pathLst>
              <a:path w="2087560" h="1810911">
                <a:moveTo>
                  <a:pt x="0" y="0"/>
                </a:moveTo>
                <a:lnTo>
                  <a:pt x="2087561" y="0"/>
                </a:lnTo>
                <a:lnTo>
                  <a:pt x="2087561" y="1810911"/>
                </a:lnTo>
                <a:lnTo>
                  <a:pt x="0" y="1810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7638" b="-7638"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11924350" y="8638020"/>
            <a:ext cx="226896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4</a:t>
            </a:r>
          </a:p>
          <a:p>
            <a:pPr algn="ctr"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Autores </a:t>
            </a:r>
          </a:p>
          <a:p>
            <a:pPr algn="ctr"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ou </a:t>
            </a:r>
          </a:p>
          <a:p>
            <a:pPr algn="ctr">
              <a:lnSpc>
                <a:spcPts val="2428"/>
              </a:lnSpc>
            </a:pPr>
            <a:r>
              <a:rPr lang="en-US" sz="2023">
                <a:solidFill>
                  <a:srgbClr val="222222"/>
                </a:solidFill>
                <a:latin typeface="Exo"/>
              </a:rPr>
              <a:t>mais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705992" y="8618456"/>
            <a:ext cx="1787410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751001" y="8365077"/>
            <a:ext cx="6118443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7"/>
              </a:lnSpc>
            </a:pPr>
            <a:r>
              <a:rPr lang="en-US" sz="1839">
                <a:solidFill>
                  <a:srgbClr val="222222"/>
                </a:solidFill>
                <a:latin typeface="Exo"/>
              </a:rPr>
              <a:t>KRONSTRAND, R. </a:t>
            </a:r>
            <a:r>
              <a:rPr lang="en-US" sz="1839">
                <a:solidFill>
                  <a:srgbClr val="222222"/>
                </a:solidFill>
                <a:latin typeface="Exo Italics"/>
              </a:rPr>
              <a:t>et al</a:t>
            </a:r>
            <a:r>
              <a:rPr lang="en-US" sz="1839">
                <a:solidFill>
                  <a:srgbClr val="222222"/>
                </a:solidFill>
                <a:latin typeface="Exo"/>
              </a:rPr>
              <a:t>. Relationship between melanin and codeine concentrations in hair after oral administration. </a:t>
            </a:r>
            <a:r>
              <a:rPr lang="en-US" sz="1839">
                <a:solidFill>
                  <a:srgbClr val="222222"/>
                </a:solidFill>
                <a:latin typeface="Exo Italics"/>
              </a:rPr>
              <a:t>In</a:t>
            </a:r>
            <a:r>
              <a:rPr lang="en-US" sz="1839">
                <a:solidFill>
                  <a:srgbClr val="222222"/>
                </a:solidFill>
                <a:latin typeface="Exo"/>
              </a:rPr>
              <a:t>: ANNUAL MEETINGS OF THE AMERICAN ACADEMY OF FORENSIC SCIENCE, 1999, Orlando. </a:t>
            </a:r>
            <a:r>
              <a:rPr lang="en-US" sz="1839">
                <a:solidFill>
                  <a:srgbClr val="222222"/>
                </a:solidFill>
                <a:latin typeface="Exo Bold"/>
              </a:rPr>
              <a:t>Proceedings </a:t>
            </a:r>
            <a:r>
              <a:rPr lang="en-US" sz="1839">
                <a:solidFill>
                  <a:srgbClr val="222222"/>
                </a:solidFill>
                <a:latin typeface="Exo"/>
              </a:rPr>
              <a:t>[...]. Orlando: Academic Press, 1999. p. 12.</a:t>
            </a:r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34127A4C-BFF6-E84D-8C69-868570C7F70D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350778" y="4547079"/>
            <a:ext cx="345592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1"/>
              </a:lnSpc>
            </a:pPr>
            <a:r>
              <a:rPr lang="en-US" sz="2034">
                <a:solidFill>
                  <a:srgbClr val="222222"/>
                </a:solidFill>
                <a:latin typeface="Exo"/>
              </a:rPr>
              <a:t>(MAGALHÃES, 2015)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258830" y="4521240"/>
            <a:ext cx="3799174" cy="408047"/>
          </a:xfrm>
          <a:custGeom>
            <a:avLst/>
            <a:gdLst/>
            <a:ahLst/>
            <a:cxnLst/>
            <a:rect l="l" t="t" r="r" b="b"/>
            <a:pathLst>
              <a:path w="3799174" h="408047">
                <a:moveTo>
                  <a:pt x="0" y="0"/>
                </a:moveTo>
                <a:lnTo>
                  <a:pt x="3799174" y="0"/>
                </a:lnTo>
                <a:lnTo>
                  <a:pt x="3799174" y="408048"/>
                </a:lnTo>
                <a:lnTo>
                  <a:pt x="0" y="408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15531" b="-41553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8450" y="4521240"/>
            <a:ext cx="2655537" cy="2475251"/>
          </a:xfrm>
          <a:custGeom>
            <a:avLst/>
            <a:gdLst/>
            <a:ahLst/>
            <a:cxnLst/>
            <a:rect l="l" t="t" r="r" b="b"/>
            <a:pathLst>
              <a:path w="2655537" h="2475251">
                <a:moveTo>
                  <a:pt x="0" y="0"/>
                </a:moveTo>
                <a:lnTo>
                  <a:pt x="2655537" y="0"/>
                </a:lnTo>
                <a:lnTo>
                  <a:pt x="2655537" y="2475251"/>
                </a:lnTo>
                <a:lnTo>
                  <a:pt x="0" y="2475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3641" b="-364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529405" y="4521240"/>
            <a:ext cx="2086524" cy="2461287"/>
          </a:xfrm>
          <a:custGeom>
            <a:avLst/>
            <a:gdLst/>
            <a:ahLst/>
            <a:cxnLst/>
            <a:rect l="l" t="t" r="r" b="b"/>
            <a:pathLst>
              <a:path w="2086524" h="2461287">
                <a:moveTo>
                  <a:pt x="0" y="0"/>
                </a:moveTo>
                <a:lnTo>
                  <a:pt x="2086525" y="0"/>
                </a:lnTo>
                <a:lnTo>
                  <a:pt x="2086525" y="2461287"/>
                </a:lnTo>
                <a:lnTo>
                  <a:pt x="0" y="2461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8980" r="-898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710982" y="4521240"/>
            <a:ext cx="6214348" cy="2475385"/>
          </a:xfrm>
          <a:custGeom>
            <a:avLst/>
            <a:gdLst/>
            <a:ahLst/>
            <a:cxnLst/>
            <a:rect l="l" t="t" r="r" b="b"/>
            <a:pathLst>
              <a:path w="6214348" h="2475385">
                <a:moveTo>
                  <a:pt x="0" y="0"/>
                </a:moveTo>
                <a:lnTo>
                  <a:pt x="6214348" y="0"/>
                </a:lnTo>
                <a:lnTo>
                  <a:pt x="6214348" y="2475385"/>
                </a:lnTo>
                <a:lnTo>
                  <a:pt x="0" y="24753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75522" b="-75522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02434" y="8321111"/>
            <a:ext cx="2655537" cy="1874377"/>
          </a:xfrm>
          <a:custGeom>
            <a:avLst/>
            <a:gdLst/>
            <a:ahLst/>
            <a:cxnLst/>
            <a:rect l="l" t="t" r="r" b="b"/>
            <a:pathLst>
              <a:path w="2655537" h="1874377">
                <a:moveTo>
                  <a:pt x="0" y="0"/>
                </a:moveTo>
                <a:lnTo>
                  <a:pt x="2655538" y="0"/>
                </a:lnTo>
                <a:lnTo>
                  <a:pt x="2655538" y="1874378"/>
                </a:lnTo>
                <a:lnTo>
                  <a:pt x="0" y="18743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0837" b="-2083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543390" y="8321111"/>
            <a:ext cx="2086524" cy="1847261"/>
          </a:xfrm>
          <a:custGeom>
            <a:avLst/>
            <a:gdLst/>
            <a:ahLst/>
            <a:cxnLst/>
            <a:rect l="l" t="t" r="r" b="b"/>
            <a:pathLst>
              <a:path w="2086524" h="1847261">
                <a:moveTo>
                  <a:pt x="0" y="0"/>
                </a:moveTo>
                <a:lnTo>
                  <a:pt x="2086524" y="0"/>
                </a:lnTo>
                <a:lnTo>
                  <a:pt x="2086524" y="1847262"/>
                </a:lnTo>
                <a:lnTo>
                  <a:pt x="0" y="18472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6476" b="-6476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724966" y="8349080"/>
            <a:ext cx="6196895" cy="1816560"/>
          </a:xfrm>
          <a:custGeom>
            <a:avLst/>
            <a:gdLst/>
            <a:ahLst/>
            <a:cxnLst/>
            <a:rect l="l" t="t" r="r" b="b"/>
            <a:pathLst>
              <a:path w="6196895" h="1816560">
                <a:moveTo>
                  <a:pt x="0" y="0"/>
                </a:moveTo>
                <a:lnTo>
                  <a:pt x="6196895" y="0"/>
                </a:lnTo>
                <a:lnTo>
                  <a:pt x="6196895" y="1816560"/>
                </a:lnTo>
                <a:lnTo>
                  <a:pt x="0" y="1816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20566" b="-12056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087900" y="4535225"/>
            <a:ext cx="2074132" cy="2475475"/>
          </a:xfrm>
          <a:custGeom>
            <a:avLst/>
            <a:gdLst/>
            <a:ahLst/>
            <a:cxnLst/>
            <a:rect l="l" t="t" r="r" b="b"/>
            <a:pathLst>
              <a:path w="2074132" h="2475475">
                <a:moveTo>
                  <a:pt x="0" y="0"/>
                </a:moveTo>
                <a:lnTo>
                  <a:pt x="2074133" y="0"/>
                </a:lnTo>
                <a:lnTo>
                  <a:pt x="2074133" y="2475475"/>
                </a:lnTo>
                <a:lnTo>
                  <a:pt x="0" y="2475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9674" r="-9674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269475" y="4521240"/>
            <a:ext cx="3793287" cy="1202314"/>
          </a:xfrm>
          <a:custGeom>
            <a:avLst/>
            <a:gdLst/>
            <a:ahLst/>
            <a:cxnLst/>
            <a:rect l="l" t="t" r="r" b="b"/>
            <a:pathLst>
              <a:path w="3793287" h="1202314">
                <a:moveTo>
                  <a:pt x="0" y="0"/>
                </a:moveTo>
                <a:lnTo>
                  <a:pt x="3793287" y="0"/>
                </a:lnTo>
                <a:lnTo>
                  <a:pt x="3793287" y="1202315"/>
                </a:lnTo>
                <a:lnTo>
                  <a:pt x="0" y="1202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07749" b="-107749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227522" y="5807811"/>
            <a:ext cx="3823337" cy="1202664"/>
          </a:xfrm>
          <a:custGeom>
            <a:avLst/>
            <a:gdLst/>
            <a:ahLst/>
            <a:cxnLst/>
            <a:rect l="l" t="t" r="r" b="b"/>
            <a:pathLst>
              <a:path w="3823337" h="1202664">
                <a:moveTo>
                  <a:pt x="0" y="0"/>
                </a:moveTo>
                <a:lnTo>
                  <a:pt x="3823337" y="0"/>
                </a:lnTo>
                <a:lnTo>
                  <a:pt x="3823337" y="1202664"/>
                </a:lnTo>
                <a:lnTo>
                  <a:pt x="0" y="12026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08952" b="-108952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68810" y="8343069"/>
            <a:ext cx="3793562" cy="811157"/>
          </a:xfrm>
          <a:custGeom>
            <a:avLst/>
            <a:gdLst/>
            <a:ahLst/>
            <a:cxnLst/>
            <a:rect l="l" t="t" r="r" b="b"/>
            <a:pathLst>
              <a:path w="3793562" h="811157">
                <a:moveTo>
                  <a:pt x="0" y="0"/>
                </a:moveTo>
                <a:lnTo>
                  <a:pt x="3793562" y="0"/>
                </a:lnTo>
                <a:lnTo>
                  <a:pt x="3793562" y="811156"/>
                </a:lnTo>
                <a:lnTo>
                  <a:pt x="0" y="811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83836" b="-183836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269475" y="9341977"/>
            <a:ext cx="3793287" cy="796381"/>
          </a:xfrm>
          <a:custGeom>
            <a:avLst/>
            <a:gdLst/>
            <a:ahLst/>
            <a:cxnLst/>
            <a:rect l="l" t="t" r="r" b="b"/>
            <a:pathLst>
              <a:path w="3793287" h="796381">
                <a:moveTo>
                  <a:pt x="0" y="0"/>
                </a:moveTo>
                <a:lnTo>
                  <a:pt x="3793287" y="0"/>
                </a:lnTo>
                <a:lnTo>
                  <a:pt x="3793287" y="796381"/>
                </a:lnTo>
                <a:lnTo>
                  <a:pt x="0" y="796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88157" b="-188157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101884" y="8349080"/>
            <a:ext cx="2074363" cy="1818439"/>
          </a:xfrm>
          <a:custGeom>
            <a:avLst/>
            <a:gdLst/>
            <a:ahLst/>
            <a:cxnLst/>
            <a:rect l="l" t="t" r="r" b="b"/>
            <a:pathLst>
              <a:path w="2074363" h="1818439">
                <a:moveTo>
                  <a:pt x="0" y="0"/>
                </a:moveTo>
                <a:lnTo>
                  <a:pt x="2074363" y="0"/>
                </a:lnTo>
                <a:lnTo>
                  <a:pt x="2074363" y="1818439"/>
                </a:lnTo>
                <a:lnTo>
                  <a:pt x="0" y="1818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7036" b="-703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491403" y="7210725"/>
            <a:ext cx="2086524" cy="937565"/>
          </a:xfrm>
          <a:custGeom>
            <a:avLst/>
            <a:gdLst/>
            <a:ahLst/>
            <a:cxnLst/>
            <a:rect l="l" t="t" r="r" b="b"/>
            <a:pathLst>
              <a:path w="2086524" h="937565">
                <a:moveTo>
                  <a:pt x="0" y="0"/>
                </a:moveTo>
                <a:lnTo>
                  <a:pt x="2086525" y="0"/>
                </a:lnTo>
                <a:lnTo>
                  <a:pt x="2086525" y="937564"/>
                </a:lnTo>
                <a:lnTo>
                  <a:pt x="0" y="937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61273" b="-61273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672980" y="7224709"/>
            <a:ext cx="6223062" cy="937062"/>
          </a:xfrm>
          <a:custGeom>
            <a:avLst/>
            <a:gdLst/>
            <a:ahLst/>
            <a:cxnLst/>
            <a:rect l="l" t="t" r="r" b="b"/>
            <a:pathLst>
              <a:path w="6223062" h="937062">
                <a:moveTo>
                  <a:pt x="0" y="0"/>
                </a:moveTo>
                <a:lnTo>
                  <a:pt x="6223062" y="0"/>
                </a:lnTo>
                <a:lnTo>
                  <a:pt x="6223062" y="937062"/>
                </a:lnTo>
                <a:lnTo>
                  <a:pt x="0" y="9370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82051" b="-282051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64432" y="7210725"/>
            <a:ext cx="2655537" cy="966021"/>
          </a:xfrm>
          <a:custGeom>
            <a:avLst/>
            <a:gdLst/>
            <a:ahLst/>
            <a:cxnLst/>
            <a:rect l="l" t="t" r="r" b="b"/>
            <a:pathLst>
              <a:path w="2655537" h="966021">
                <a:moveTo>
                  <a:pt x="0" y="0"/>
                </a:moveTo>
                <a:lnTo>
                  <a:pt x="2655538" y="0"/>
                </a:lnTo>
                <a:lnTo>
                  <a:pt x="2655538" y="966021"/>
                </a:lnTo>
                <a:lnTo>
                  <a:pt x="0" y="966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87447" b="-87447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063883" y="7238693"/>
            <a:ext cx="2062709" cy="923203"/>
          </a:xfrm>
          <a:custGeom>
            <a:avLst/>
            <a:gdLst/>
            <a:ahLst/>
            <a:cxnLst/>
            <a:rect l="l" t="t" r="r" b="b"/>
            <a:pathLst>
              <a:path w="2062709" h="923203">
                <a:moveTo>
                  <a:pt x="0" y="0"/>
                </a:moveTo>
                <a:lnTo>
                  <a:pt x="2062709" y="0"/>
                </a:lnTo>
                <a:lnTo>
                  <a:pt x="2062709" y="923203"/>
                </a:lnTo>
                <a:lnTo>
                  <a:pt x="0" y="923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61714" b="-61714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4258830" y="7258125"/>
            <a:ext cx="3757774" cy="421382"/>
            <a:chOff x="0" y="0"/>
            <a:chExt cx="989702" cy="11098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9702" cy="110981"/>
            </a:xfrm>
            <a:custGeom>
              <a:avLst/>
              <a:gdLst/>
              <a:ahLst/>
              <a:cxnLst/>
              <a:rect l="l" t="t" r="r" b="b"/>
              <a:pathLst>
                <a:path w="989702" h="110981">
                  <a:moveTo>
                    <a:pt x="0" y="0"/>
                  </a:moveTo>
                  <a:lnTo>
                    <a:pt x="989702" y="0"/>
                  </a:lnTo>
                  <a:lnTo>
                    <a:pt x="989702" y="110981"/>
                  </a:lnTo>
                  <a:lnTo>
                    <a:pt x="0" y="110981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22661" y="5271691"/>
            <a:ext cx="262051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Patente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676072" y="5214077"/>
            <a:ext cx="179298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789742" y="4521240"/>
            <a:ext cx="6091554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6"/>
              </a:lnSpc>
            </a:pPr>
            <a:r>
              <a:rPr lang="en-US" sz="1846" dirty="0">
                <a:solidFill>
                  <a:srgbClr val="222222"/>
                </a:solidFill>
                <a:latin typeface="Exo"/>
              </a:rPr>
              <a:t>MUSTARELLI </a:t>
            </a:r>
            <a:r>
              <a:rPr lang="en-US" sz="1846" dirty="0">
                <a:solidFill>
                  <a:srgbClr val="222222"/>
                </a:solidFill>
                <a:latin typeface="Exo Italics"/>
              </a:rPr>
              <a:t>et al.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6" dirty="0">
                <a:solidFill>
                  <a:srgbClr val="000000"/>
                </a:solidFill>
                <a:latin typeface="Exo Bold"/>
              </a:rPr>
              <a:t>Composite material with </a:t>
            </a:r>
            <a:r>
              <a:rPr lang="en-US" sz="1846" dirty="0" err="1">
                <a:solidFill>
                  <a:srgbClr val="000000"/>
                </a:solidFill>
                <a:latin typeface="Exo Bold"/>
              </a:rPr>
              <a:t>electrostrictive</a:t>
            </a:r>
            <a:r>
              <a:rPr lang="en-US" sz="1846" dirty="0">
                <a:solidFill>
                  <a:srgbClr val="000000"/>
                </a:solidFill>
                <a:latin typeface="Exo Bold"/>
              </a:rPr>
              <a:t> properties for a mechanical energy recovery device.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Depositante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:  ATOM S.P.A. US15817878A1,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Depósito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: 20 Nov 2017.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:  https://patents cope.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wipo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.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int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/search/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en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/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detail.jsf?docId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=US217780283&amp;recNum=1 &amp;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maxR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ec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=&amp;office=&amp;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prevFilter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=&amp;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sortOption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=&amp;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queryString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=&amp;tab=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PCTDescription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.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: 25 </a:t>
            </a:r>
            <a:r>
              <a:rPr lang="en-US" sz="1846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846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38770" y="9061348"/>
            <a:ext cx="262051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Relatórios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717424" y="9061348"/>
            <a:ext cx="179298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787896" y="8411265"/>
            <a:ext cx="6114541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6"/>
              </a:lnSpc>
            </a:pPr>
            <a:r>
              <a:rPr lang="en-US" sz="1846">
                <a:solidFill>
                  <a:srgbClr val="222222"/>
                </a:solidFill>
                <a:latin typeface="Exo"/>
              </a:rPr>
              <a:t>WORLD HEALTH ORGANIZATION. World health statistics 2018: monitoring health for the SDGs, sustainable development goals. </a:t>
            </a:r>
            <a:r>
              <a:rPr lang="en-US" sz="1846">
                <a:solidFill>
                  <a:srgbClr val="222222"/>
                </a:solidFill>
                <a:latin typeface="Exo Bold"/>
              </a:rPr>
              <a:t>Report.</a:t>
            </a:r>
            <a:r>
              <a:rPr lang="en-US" sz="1846">
                <a:solidFill>
                  <a:srgbClr val="222222"/>
                </a:solidFill>
                <a:latin typeface="Exo"/>
              </a:rPr>
              <a:t> Luxembourg, 2018. Disponível em: http://apps.who.int/iris/bitstream /handle/10665/2725 96/9789241565585-eng.pdf?ua=1. Acesso em 29 maio 2018.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150829" y="5257930"/>
            <a:ext cx="1985837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4 </a:t>
            </a:r>
          </a:p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Autores</a:t>
            </a:r>
          </a:p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 ou mais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417495" y="4897923"/>
            <a:ext cx="349619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7"/>
              </a:lnSpc>
            </a:pPr>
            <a:r>
              <a:rPr lang="en-US" sz="2031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2031" dirty="0" err="1" smtClean="0">
                <a:solidFill>
                  <a:srgbClr val="222222"/>
                </a:solidFill>
                <a:latin typeface="Exo"/>
              </a:rPr>
              <a:t>Mustarelli</a:t>
            </a:r>
            <a:r>
              <a:rPr lang="en-US" sz="2031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2031" dirty="0">
                <a:solidFill>
                  <a:srgbClr val="222222"/>
                </a:solidFill>
                <a:latin typeface="Exo Italics"/>
              </a:rPr>
              <a:t>et al.</a:t>
            </a:r>
            <a:r>
              <a:rPr lang="en-US" sz="2031" dirty="0">
                <a:solidFill>
                  <a:srgbClr val="222222"/>
                </a:solidFill>
                <a:latin typeface="Exo"/>
              </a:rPr>
              <a:t>, 2018)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374382" y="9435367"/>
            <a:ext cx="3379089" cy="27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7"/>
              </a:lnSpc>
            </a:pPr>
            <a:r>
              <a:rPr lang="en-US" sz="1600" dirty="0" smtClean="0">
                <a:solidFill>
                  <a:srgbClr val="222222"/>
                </a:solidFill>
                <a:latin typeface="Exo"/>
              </a:rPr>
              <a:t>(</a:t>
            </a:r>
            <a:r>
              <a:rPr lang="en-US" sz="1600" dirty="0" smtClean="0">
                <a:latin typeface="Exo"/>
              </a:rPr>
              <a:t>World Health </a:t>
            </a:r>
            <a:r>
              <a:rPr lang="en-US" sz="1600" dirty="0">
                <a:latin typeface="Exo"/>
              </a:rPr>
              <a:t>O</a:t>
            </a:r>
            <a:r>
              <a:rPr lang="en-US" sz="1600" dirty="0" smtClean="0">
                <a:latin typeface="Exo"/>
              </a:rPr>
              <a:t>rganization</a:t>
            </a:r>
            <a:r>
              <a:rPr lang="en-US" sz="1600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600" dirty="0">
                <a:solidFill>
                  <a:srgbClr val="222222"/>
                </a:solidFill>
                <a:latin typeface="Exo"/>
              </a:rPr>
              <a:t>2018)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339398" y="6099315"/>
            <a:ext cx="358597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7"/>
              </a:lnSpc>
            </a:pPr>
            <a:r>
              <a:rPr lang="en-US" sz="2031">
                <a:solidFill>
                  <a:srgbClr val="222222"/>
                </a:solidFill>
                <a:latin typeface="Exo"/>
              </a:rPr>
              <a:t>Mustarelli </a:t>
            </a:r>
            <a:r>
              <a:rPr lang="en-US" sz="2031">
                <a:solidFill>
                  <a:srgbClr val="222222"/>
                </a:solidFill>
                <a:latin typeface="Exo Italics"/>
              </a:rPr>
              <a:t>et al</a:t>
            </a:r>
            <a:r>
              <a:rPr lang="en-US" sz="2031">
                <a:solidFill>
                  <a:srgbClr val="222222"/>
                </a:solidFill>
                <a:latin typeface="Exo"/>
              </a:rPr>
              <a:t>., 2018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155491" y="8781502"/>
            <a:ext cx="189442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Entidade </a:t>
            </a:r>
          </a:p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Coletiva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86741" y="7438115"/>
            <a:ext cx="262051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Patente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661900" y="7441612"/>
            <a:ext cx="179298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738240" y="7328820"/>
            <a:ext cx="6164198" cy="75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"/>
              </a:lnSpc>
            </a:pPr>
            <a:r>
              <a:rPr lang="en-US" sz="1646">
                <a:solidFill>
                  <a:srgbClr val="222222"/>
                </a:solidFill>
                <a:latin typeface="Exo"/>
              </a:rPr>
              <a:t>VICENTE, M. F. </a:t>
            </a:r>
            <a:r>
              <a:rPr lang="en-US" sz="1646">
                <a:solidFill>
                  <a:srgbClr val="222222"/>
                </a:solidFill>
                <a:latin typeface="Exo Bold"/>
              </a:rPr>
              <a:t>Reservatórios para sabão em pó com suporte para escova.</a:t>
            </a:r>
            <a:r>
              <a:rPr lang="en-US" sz="1646">
                <a:solidFill>
                  <a:srgbClr val="222222"/>
                </a:solidFill>
                <a:latin typeface="Exo"/>
              </a:rPr>
              <a:t> Depositante: Marcos Fernandes Vicente: MU8802281-1U2. Depósito: 15 out. 2008. Concessão: 29 jun. 2010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283461" y="7309571"/>
            <a:ext cx="379328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4"/>
              </a:lnSpc>
            </a:pPr>
            <a:r>
              <a:rPr lang="en-US" sz="1662" dirty="0" smtClean="0">
                <a:solidFill>
                  <a:srgbClr val="222222"/>
                </a:solidFill>
                <a:latin typeface="Exo"/>
              </a:rPr>
              <a:t>Vicente, </a:t>
            </a:r>
            <a:r>
              <a:rPr lang="en-US" sz="1662" dirty="0" smtClean="0">
                <a:solidFill>
                  <a:srgbClr val="222222"/>
                </a:solidFill>
                <a:latin typeface="Exo"/>
              </a:rPr>
              <a:t>2010</a:t>
            </a:r>
            <a:endParaRPr lang="en-US" sz="1662" dirty="0">
              <a:solidFill>
                <a:srgbClr val="222222"/>
              </a:solidFill>
              <a:latin typeface="Exo"/>
            </a:endParaRPr>
          </a:p>
        </p:txBody>
      </p:sp>
      <p:grpSp>
        <p:nvGrpSpPr>
          <p:cNvPr id="60" name="Group 60"/>
          <p:cNvGrpSpPr/>
          <p:nvPr/>
        </p:nvGrpSpPr>
        <p:grpSpPr>
          <a:xfrm>
            <a:off x="14273121" y="7774987"/>
            <a:ext cx="3757774" cy="373302"/>
            <a:chOff x="0" y="0"/>
            <a:chExt cx="989702" cy="9831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89702" cy="98318"/>
            </a:xfrm>
            <a:custGeom>
              <a:avLst/>
              <a:gdLst/>
              <a:ahLst/>
              <a:cxnLst/>
              <a:rect l="l" t="t" r="r" b="b"/>
              <a:pathLst>
                <a:path w="989702" h="98318">
                  <a:moveTo>
                    <a:pt x="0" y="0"/>
                  </a:moveTo>
                  <a:lnTo>
                    <a:pt x="989702" y="0"/>
                  </a:lnTo>
                  <a:lnTo>
                    <a:pt x="989702" y="98318"/>
                  </a:lnTo>
                  <a:lnTo>
                    <a:pt x="0" y="98318"/>
                  </a:lnTo>
                  <a:close/>
                </a:path>
              </a:pathLst>
            </a:custGeom>
            <a:solidFill>
              <a:srgbClr val="F4D5A1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73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14287413" y="7833164"/>
            <a:ext cx="37291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4"/>
              </a:lnSpc>
            </a:pPr>
            <a:r>
              <a:rPr lang="en-US" sz="1662">
                <a:solidFill>
                  <a:srgbClr val="222222"/>
                </a:solidFill>
                <a:latin typeface="Exo"/>
              </a:rPr>
              <a:t>Vicente (2010)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215420" y="7334550"/>
            <a:ext cx="184729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59"/>
              </a:lnSpc>
            </a:pPr>
            <a:r>
              <a:rPr lang="en-US" sz="2216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D9E492F0-3458-2452-E3C4-7970F05088D6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76" t="-132199" r="-867"/>
            </a:stretch>
          </a:blipFill>
        </p:spPr>
      </p:sp>
      <p:sp>
        <p:nvSpPr>
          <p:cNvPr id="2" name="CaixaDeTexto 1"/>
          <p:cNvSpPr txBox="1"/>
          <p:nvPr/>
        </p:nvSpPr>
        <p:spPr>
          <a:xfrm>
            <a:off x="14339398" y="8411265"/>
            <a:ext cx="341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Exo"/>
              </a:rPr>
              <a:t>World Health Organization (2018)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2" name="Freeform 22"/>
          <p:cNvSpPr/>
          <p:nvPr/>
        </p:nvSpPr>
        <p:spPr>
          <a:xfrm>
            <a:off x="3556885" y="4624493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1"/>
                </a:lnTo>
                <a:lnTo>
                  <a:pt x="0" y="15816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40290" y="4638489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3"/>
                </a:lnTo>
                <a:lnTo>
                  <a:pt x="0" y="1567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7630" y="4624493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63954" y="5048024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Legislação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27525" y="5100508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91026" y="4683238"/>
            <a:ext cx="6170498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>
                <a:solidFill>
                  <a:srgbClr val="222222"/>
                </a:solidFill>
                <a:latin typeface="Exo"/>
              </a:rPr>
              <a:t>BRASIL.  Lei nº 13.664, de 14 de maio de 2018. Institui o dia da amizade Brasil-Argentina. </a:t>
            </a:r>
            <a:r>
              <a:rPr lang="en-US" sz="1848">
                <a:solidFill>
                  <a:srgbClr val="222222"/>
                </a:solidFill>
                <a:latin typeface="Exo Bold"/>
              </a:rPr>
              <a:t> Diário Oficial da União.</a:t>
            </a:r>
            <a:r>
              <a:rPr lang="en-US" sz="1848">
                <a:solidFill>
                  <a:srgbClr val="222222"/>
                </a:solidFill>
                <a:latin typeface="Exo"/>
              </a:rPr>
              <a:t> Brasília, DF, 15 maio 2018. Disponível em: https://www.planalto.gov.br/ccivil_03/_ato2015-2018/2018/lei/ l13664. htm. Acesso em: 30 maio 2018.</a:t>
            </a:r>
          </a:p>
        </p:txBody>
      </p:sp>
      <p:sp>
        <p:nvSpPr>
          <p:cNvPr id="28" name="Freeform 28"/>
          <p:cNvSpPr/>
          <p:nvPr/>
        </p:nvSpPr>
        <p:spPr>
          <a:xfrm>
            <a:off x="14263964" y="4666483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3"/>
                </a:lnTo>
                <a:lnTo>
                  <a:pt x="0" y="713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263964" y="5492258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4424920" y="4790131"/>
            <a:ext cx="3651828" cy="1163664"/>
            <a:chOff x="0" y="-9525"/>
            <a:chExt cx="4869104" cy="1551552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9525"/>
              <a:ext cx="4635549" cy="41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Brasil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2018)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8662" y="1110171"/>
              <a:ext cx="4850442" cy="431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Brasil (2018)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12141211" y="4647820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2246182" y="5094603"/>
            <a:ext cx="18508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Jurisdição</a:t>
            </a:r>
          </a:p>
        </p:txBody>
      </p:sp>
      <p:sp>
        <p:nvSpPr>
          <p:cNvPr id="35" name="Freeform 35"/>
          <p:cNvSpPr/>
          <p:nvPr/>
        </p:nvSpPr>
        <p:spPr>
          <a:xfrm>
            <a:off x="3540697" y="6450990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724102" y="6464987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11442" y="6450990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847766" y="6874521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Legislação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711337" y="6927006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51845" y="6686798"/>
            <a:ext cx="617049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>
                <a:solidFill>
                  <a:srgbClr val="222222"/>
                </a:solidFill>
                <a:latin typeface="Exo"/>
              </a:rPr>
              <a:t>SÃO PAULO (Estado).  Lei nº 10.083/1998, de 23 de setembro de 1988. Dispõe sobre o Código Sanitário do Estado. </a:t>
            </a:r>
            <a:r>
              <a:rPr lang="en-US" sz="1848">
                <a:solidFill>
                  <a:srgbClr val="222222"/>
                </a:solidFill>
                <a:latin typeface="Exo Bold"/>
              </a:rPr>
              <a:t> Diário Oficial [do] Estado de São Paulo: </a:t>
            </a:r>
            <a:r>
              <a:rPr lang="en-US" sz="1848">
                <a:solidFill>
                  <a:srgbClr val="222222"/>
                </a:solidFill>
                <a:latin typeface="Exo"/>
              </a:rPr>
              <a:t>seção 1: Executivo, v.108, n.182, p.1-4, set. 1998.</a:t>
            </a:r>
          </a:p>
        </p:txBody>
      </p:sp>
      <p:sp>
        <p:nvSpPr>
          <p:cNvPr id="41" name="Freeform 41"/>
          <p:cNvSpPr/>
          <p:nvPr/>
        </p:nvSpPr>
        <p:spPr>
          <a:xfrm>
            <a:off x="14247776" y="6492980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247776" y="7318756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14408732" y="6623772"/>
            <a:ext cx="3651828" cy="1121655"/>
            <a:chOff x="0" y="0"/>
            <a:chExt cx="4869104" cy="1495540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São Paulo,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1998)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São Paulo (2018)</a:t>
              </a:r>
            </a:p>
          </p:txBody>
        </p:sp>
      </p:grpSp>
      <p:sp>
        <p:nvSpPr>
          <p:cNvPr id="46" name="Freeform 46"/>
          <p:cNvSpPr/>
          <p:nvPr/>
        </p:nvSpPr>
        <p:spPr>
          <a:xfrm>
            <a:off x="12125023" y="6474318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12229994" y="6921101"/>
            <a:ext cx="18508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Jurisdição</a:t>
            </a:r>
          </a:p>
        </p:txBody>
      </p:sp>
      <p:sp>
        <p:nvSpPr>
          <p:cNvPr id="48" name="Freeform 48"/>
          <p:cNvSpPr/>
          <p:nvPr/>
        </p:nvSpPr>
        <p:spPr>
          <a:xfrm>
            <a:off x="3519840" y="8429887"/>
            <a:ext cx="2089906" cy="939084"/>
          </a:xfrm>
          <a:custGeom>
            <a:avLst/>
            <a:gdLst/>
            <a:ahLst/>
            <a:cxnLst/>
            <a:rect l="l" t="t" r="r" b="b"/>
            <a:pathLst>
              <a:path w="2089906" h="939084">
                <a:moveTo>
                  <a:pt x="0" y="0"/>
                </a:moveTo>
                <a:lnTo>
                  <a:pt x="2089906" y="0"/>
                </a:lnTo>
                <a:lnTo>
                  <a:pt x="2089906" y="939085"/>
                </a:lnTo>
                <a:lnTo>
                  <a:pt x="0" y="939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1273" b="-61273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704952" y="8443895"/>
            <a:ext cx="6233147" cy="938580"/>
          </a:xfrm>
          <a:custGeom>
            <a:avLst/>
            <a:gdLst/>
            <a:ahLst/>
            <a:cxnLst/>
            <a:rect l="l" t="t" r="r" b="b"/>
            <a:pathLst>
              <a:path w="6233147" h="938580">
                <a:moveTo>
                  <a:pt x="0" y="0"/>
                </a:moveTo>
                <a:lnTo>
                  <a:pt x="6233147" y="0"/>
                </a:lnTo>
                <a:lnTo>
                  <a:pt x="6233147" y="938580"/>
                </a:lnTo>
                <a:lnTo>
                  <a:pt x="0" y="938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82051" b="-282051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788450" y="8429887"/>
            <a:ext cx="2659841" cy="967586"/>
          </a:xfrm>
          <a:custGeom>
            <a:avLst/>
            <a:gdLst/>
            <a:ahLst/>
            <a:cxnLst/>
            <a:rect l="l" t="t" r="r" b="b"/>
            <a:pathLst>
              <a:path w="2659841" h="967586">
                <a:moveTo>
                  <a:pt x="0" y="0"/>
                </a:moveTo>
                <a:lnTo>
                  <a:pt x="2659840" y="0"/>
                </a:lnTo>
                <a:lnTo>
                  <a:pt x="2659840" y="967587"/>
                </a:lnTo>
                <a:lnTo>
                  <a:pt x="0" y="9675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87447" b="-87447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4235294" y="8471909"/>
            <a:ext cx="3799565" cy="387577"/>
          </a:xfrm>
          <a:custGeom>
            <a:avLst/>
            <a:gdLst/>
            <a:ahLst/>
            <a:cxnLst/>
            <a:rect l="l" t="t" r="r" b="b"/>
            <a:pathLst>
              <a:path w="3799565" h="387577">
                <a:moveTo>
                  <a:pt x="0" y="0"/>
                </a:moveTo>
                <a:lnTo>
                  <a:pt x="3799566" y="0"/>
                </a:lnTo>
                <a:lnTo>
                  <a:pt x="3799566" y="387577"/>
                </a:lnTo>
                <a:lnTo>
                  <a:pt x="0" y="387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69" b="-440169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4221287" y="8976166"/>
            <a:ext cx="3791930" cy="392146"/>
          </a:xfrm>
          <a:custGeom>
            <a:avLst/>
            <a:gdLst/>
            <a:ahLst/>
            <a:cxnLst/>
            <a:rect l="l" t="t" r="r" b="b"/>
            <a:pathLst>
              <a:path w="3791930" h="392146">
                <a:moveTo>
                  <a:pt x="0" y="0"/>
                </a:moveTo>
                <a:lnTo>
                  <a:pt x="3791930" y="0"/>
                </a:lnTo>
                <a:lnTo>
                  <a:pt x="3791930" y="392146"/>
                </a:lnTo>
                <a:lnTo>
                  <a:pt x="0" y="3921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33484" b="-433484"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14277314" y="8542076"/>
            <a:ext cx="3799434" cy="23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 dirty="0" smtClean="0">
                <a:solidFill>
                  <a:srgbClr val="222222"/>
                </a:solidFill>
                <a:latin typeface="Exo"/>
              </a:rPr>
              <a:t>(</a:t>
            </a:r>
            <a:r>
              <a:rPr lang="en-US" sz="1664" dirty="0" err="1" smtClean="0">
                <a:solidFill>
                  <a:srgbClr val="222222"/>
                </a:solidFill>
                <a:latin typeface="Exo"/>
              </a:rPr>
              <a:t>Universidade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 de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S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ão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P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aulo,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2018)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333342" y="9053336"/>
            <a:ext cx="373523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Universidade de São Paulo (2018)</a:t>
            </a:r>
          </a:p>
        </p:txBody>
      </p:sp>
      <p:sp>
        <p:nvSpPr>
          <p:cNvPr id="55" name="Freeform 55"/>
          <p:cNvSpPr/>
          <p:nvPr/>
        </p:nvSpPr>
        <p:spPr>
          <a:xfrm>
            <a:off x="12106210" y="8457902"/>
            <a:ext cx="2066052" cy="924699"/>
          </a:xfrm>
          <a:custGeom>
            <a:avLst/>
            <a:gdLst/>
            <a:ahLst/>
            <a:cxnLst/>
            <a:rect l="l" t="t" r="r" b="b"/>
            <a:pathLst>
              <a:path w="2066052" h="924699">
                <a:moveTo>
                  <a:pt x="0" y="0"/>
                </a:moveTo>
                <a:lnTo>
                  <a:pt x="2066051" y="0"/>
                </a:lnTo>
                <a:lnTo>
                  <a:pt x="2066051" y="924699"/>
                </a:lnTo>
                <a:lnTo>
                  <a:pt x="0" y="924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1714" b="-61714"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12215933" y="8606212"/>
            <a:ext cx="18502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Entidade 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Coletiva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10795" y="8657648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Website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690612" y="8661150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83743" y="8649769"/>
            <a:ext cx="6175322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9"/>
              </a:lnSpc>
            </a:pPr>
            <a:r>
              <a:rPr lang="en-US" sz="1849" dirty="0">
                <a:solidFill>
                  <a:srgbClr val="222222"/>
                </a:solidFill>
                <a:latin typeface="Exo"/>
              </a:rPr>
              <a:t>UNIVERSIDADE DE SÃO PAULO. 2018. </a:t>
            </a:r>
            <a:r>
              <a:rPr lang="en-US" sz="1849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4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9" dirty="0">
                <a:solidFill>
                  <a:srgbClr val="222222"/>
                </a:solidFill>
                <a:latin typeface="Exo"/>
              </a:rPr>
              <a:t>:  </a:t>
            </a:r>
            <a:r>
              <a:rPr lang="en-US" sz="1849" dirty="0" smtClean="0">
                <a:solidFill>
                  <a:srgbClr val="222222"/>
                </a:solidFill>
                <a:latin typeface="Exo"/>
              </a:rPr>
              <a:t>http</a:t>
            </a:r>
            <a:r>
              <a:rPr lang="en-US" sz="1849" dirty="0">
                <a:solidFill>
                  <a:srgbClr val="222222"/>
                </a:solidFill>
                <a:latin typeface="Exo"/>
              </a:rPr>
              <a:t>://www5.usp.br.  </a:t>
            </a:r>
            <a:r>
              <a:rPr lang="en-US" sz="1849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4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9" dirty="0">
                <a:solidFill>
                  <a:srgbClr val="222222"/>
                </a:solidFill>
                <a:latin typeface="Exo"/>
              </a:rPr>
              <a:t>: 29 </a:t>
            </a:r>
            <a:r>
              <a:rPr lang="en-US" sz="1849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849" dirty="0">
                <a:solidFill>
                  <a:srgbClr val="222222"/>
                </a:solidFill>
                <a:latin typeface="Exo"/>
              </a:rPr>
              <a:t> 2018.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68177A53-B0C6-2D51-F7D5-58F60EB265D4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2944" y="1516578"/>
            <a:ext cx="7000610" cy="1345357"/>
            <a:chOff x="0" y="0"/>
            <a:chExt cx="5420212" cy="10416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67128" y="1518681"/>
            <a:ext cx="7000610" cy="1345357"/>
            <a:chOff x="0" y="0"/>
            <a:chExt cx="5420212" cy="10416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18386" y="1890370"/>
            <a:ext cx="706463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6023 – Referências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82944" y="3157210"/>
            <a:ext cx="7000610" cy="1345357"/>
            <a:chOff x="0" y="0"/>
            <a:chExt cx="5420212" cy="10416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282944" y="4797842"/>
            <a:ext cx="7000610" cy="1344994"/>
            <a:chOff x="0" y="0"/>
            <a:chExt cx="5420212" cy="1041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0212" cy="1041360"/>
            </a:xfrm>
            <a:custGeom>
              <a:avLst/>
              <a:gdLst/>
              <a:ahLst/>
              <a:cxnLst/>
              <a:rect l="l" t="t" r="r" b="b"/>
              <a:pathLst>
                <a:path w="5420212" h="1041360">
                  <a:moveTo>
                    <a:pt x="5295752" y="1041360"/>
                  </a:moveTo>
                  <a:lnTo>
                    <a:pt x="124460" y="1041360"/>
                  </a:lnTo>
                  <a:cubicBezTo>
                    <a:pt x="55880" y="1041360"/>
                    <a:pt x="0" y="985480"/>
                    <a:pt x="0" y="9169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6900"/>
                  </a:lnTo>
                  <a:cubicBezTo>
                    <a:pt x="5420212" y="985480"/>
                    <a:pt x="5364332" y="1041360"/>
                    <a:pt x="5295752" y="104136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282944" y="6438111"/>
            <a:ext cx="7000610" cy="1345357"/>
            <a:chOff x="0" y="0"/>
            <a:chExt cx="5420212" cy="10416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567128" y="183078"/>
            <a:ext cx="1453076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Canva Sans 2 Bold"/>
              </a:rPr>
              <a:t>Referências Normativas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67128" y="3159313"/>
            <a:ext cx="7000610" cy="1345357"/>
            <a:chOff x="0" y="0"/>
            <a:chExt cx="5420212" cy="10416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67128" y="4799945"/>
            <a:ext cx="7000610" cy="1345357"/>
            <a:chOff x="0" y="0"/>
            <a:chExt cx="5420212" cy="10416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67128" y="6440576"/>
            <a:ext cx="7000610" cy="1345357"/>
            <a:chOff x="0" y="0"/>
            <a:chExt cx="5420212" cy="104164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67128" y="8081208"/>
            <a:ext cx="14761317" cy="1730642"/>
            <a:chOff x="0" y="0"/>
            <a:chExt cx="5632807" cy="660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632807" cy="660400"/>
            </a:xfrm>
            <a:custGeom>
              <a:avLst/>
              <a:gdLst/>
              <a:ahLst/>
              <a:cxnLst/>
              <a:rect l="l" t="t" r="r" b="b"/>
              <a:pathLst>
                <a:path w="5632807" h="660400">
                  <a:moveTo>
                    <a:pt x="55083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08347" y="0"/>
                  </a:lnTo>
                  <a:cubicBezTo>
                    <a:pt x="5576927" y="0"/>
                    <a:pt x="5632807" y="55880"/>
                    <a:pt x="5632807" y="124460"/>
                  </a:cubicBezTo>
                  <a:lnTo>
                    <a:pt x="5632807" y="535940"/>
                  </a:lnTo>
                  <a:cubicBezTo>
                    <a:pt x="5632807" y="604520"/>
                    <a:pt x="5576927" y="660400"/>
                    <a:pt x="5508347" y="66040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718386" y="3252038"/>
            <a:ext cx="7064637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6024 – Numeração progressiva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18386" y="5189413"/>
            <a:ext cx="706463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6027 – Sumário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18386" y="6838935"/>
            <a:ext cx="706463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6028 – Resumo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45023" y="1890370"/>
            <a:ext cx="706463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6034 –Índice 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45023" y="3539891"/>
            <a:ext cx="706463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10520 – Citações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45023" y="5189413"/>
            <a:ext cx="706463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12225 – Lombada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45023" y="6532939"/>
            <a:ext cx="7064637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 2 Bold"/>
              </a:rPr>
              <a:t>ABNT NBR 14724 – Trabalhos acadêmicos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74840" y="8644904"/>
            <a:ext cx="10997337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8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anva Sans 2 Bold"/>
              </a:rPr>
              <a:t>IBGE. Normas de apresentação tabular</a:t>
            </a:r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A674AA37-E075-AE56-3A34-4D40DE31083F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19840" y="4674604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5"/>
                </a:lnTo>
                <a:lnTo>
                  <a:pt x="0" y="13361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74604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35294" y="546072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13982" y="5547864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 dirty="0" err="1">
                <a:solidFill>
                  <a:srgbClr val="222222"/>
                </a:solidFill>
                <a:latin typeface="Exo"/>
              </a:rPr>
              <a:t>Laparotomia</a:t>
            </a:r>
            <a:r>
              <a:rPr lang="en-US" sz="1764" dirty="0">
                <a:solidFill>
                  <a:srgbClr val="222222"/>
                </a:solidFill>
                <a:latin typeface="Exo"/>
              </a:rPr>
              <a:t> [...] (2011)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106210" y="4702618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215933" y="4850929"/>
            <a:ext cx="185028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Título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795" y="4902365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Wikipedia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90612" y="490586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45072" y="4738922"/>
            <a:ext cx="5994438" cy="13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749" dirty="0">
                <a:solidFill>
                  <a:srgbClr val="222222"/>
                </a:solidFill>
                <a:latin typeface="Exo"/>
              </a:rPr>
              <a:t>LAPAROTOMIA.</a:t>
            </a:r>
            <a:r>
              <a:rPr lang="en-US" sz="1749" dirty="0">
                <a:solidFill>
                  <a:srgbClr val="222222"/>
                </a:solidFill>
                <a:latin typeface="Exo Italics"/>
              </a:rPr>
              <a:t> In:</a:t>
            </a:r>
            <a:r>
              <a:rPr lang="en-US" sz="174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49" b="1" dirty="0">
                <a:solidFill>
                  <a:srgbClr val="222222"/>
                </a:solidFill>
                <a:latin typeface="Exo"/>
              </a:rPr>
              <a:t>WIKIPEDIA</a:t>
            </a:r>
            <a:r>
              <a:rPr lang="en-US" sz="1749" dirty="0">
                <a:solidFill>
                  <a:srgbClr val="222222"/>
                </a:solidFill>
                <a:latin typeface="Exo"/>
              </a:rPr>
              <a:t>: the free encyclopedia. [San Francisco, CA: Wikimedia Foundation, 2010]. </a:t>
            </a:r>
            <a:r>
              <a:rPr lang="en-US" sz="1749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74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4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49" dirty="0">
                <a:solidFill>
                  <a:srgbClr val="222222"/>
                </a:solidFill>
                <a:latin typeface="Exo"/>
              </a:rPr>
              <a:t>: http://en.wikipedia.org/wiki/Laparotomia. </a:t>
            </a:r>
            <a:r>
              <a:rPr lang="en-US" sz="1749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74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74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749" dirty="0">
                <a:solidFill>
                  <a:srgbClr val="222222"/>
                </a:solidFill>
                <a:latin typeface="Exo"/>
              </a:rPr>
              <a:t>: 18 mar. 2010.</a:t>
            </a:r>
          </a:p>
          <a:p>
            <a:pPr>
              <a:lnSpc>
                <a:spcPts val="2099"/>
              </a:lnSpc>
            </a:pPr>
            <a:endParaRPr lang="en-US" sz="1749" dirty="0">
              <a:solidFill>
                <a:srgbClr val="222222"/>
              </a:solidFill>
              <a:latin typeface="Exo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3517705" y="6310547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2" y="0"/>
                </a:lnTo>
                <a:lnTo>
                  <a:pt x="2088272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701109" y="6324544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8450" y="6310547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1" y="0"/>
                </a:lnTo>
                <a:lnTo>
                  <a:pt x="2657761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04948" y="6855973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Filme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38450" y="686690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55422" y="6473804"/>
            <a:ext cx="617049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 dirty="0">
                <a:solidFill>
                  <a:srgbClr val="222222"/>
                </a:solidFill>
                <a:latin typeface="Exo"/>
              </a:rPr>
              <a:t>ILHA das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flores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Direção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Jorge Furtado. Porto Alegre: Casa de cinema, 1989. 1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vídeo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(15 min).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https//youtube.com/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watch?v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=6Ubm-OqQodg.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8 mar. 2019.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224784" y="6352537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24784" y="7178313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4385739" y="6483329"/>
            <a:ext cx="3651828" cy="1121655"/>
            <a:chOff x="0" y="0"/>
            <a:chExt cx="4869104" cy="149554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Ilha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 [...],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1989)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Ilha [...] (1989)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2102030" y="6333875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207001" y="6780658"/>
            <a:ext cx="18508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Título</a:t>
            </a:r>
          </a:p>
        </p:txBody>
      </p:sp>
      <p:sp>
        <p:nvSpPr>
          <p:cNvPr id="47" name="Freeform 47"/>
          <p:cNvSpPr/>
          <p:nvPr/>
        </p:nvSpPr>
        <p:spPr>
          <a:xfrm>
            <a:off x="14229449" y="470261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4291990" y="4803413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1764" dirty="0" err="1" smtClean="0">
                <a:solidFill>
                  <a:srgbClr val="222222"/>
                </a:solidFill>
                <a:latin typeface="Exo"/>
              </a:rPr>
              <a:t>Laparotomia</a:t>
            </a:r>
            <a:r>
              <a:rPr lang="en-US" sz="1764" dirty="0" smtClean="0">
                <a:solidFill>
                  <a:srgbClr val="222222"/>
                </a:solidFill>
                <a:latin typeface="Exo"/>
              </a:rPr>
              <a:t> [...], </a:t>
            </a:r>
            <a:r>
              <a:rPr lang="en-US" sz="1764" dirty="0">
                <a:solidFill>
                  <a:srgbClr val="222222"/>
                </a:solidFill>
                <a:latin typeface="Exo"/>
              </a:rPr>
              <a:t>2011)</a:t>
            </a:r>
          </a:p>
        </p:txBody>
      </p:sp>
      <p:sp>
        <p:nvSpPr>
          <p:cNvPr id="49" name="Freeform 49"/>
          <p:cNvSpPr/>
          <p:nvPr/>
        </p:nvSpPr>
        <p:spPr>
          <a:xfrm>
            <a:off x="3556885" y="8365644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740290" y="8379641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827630" y="8365644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8"/>
                </a:lnTo>
                <a:lnTo>
                  <a:pt x="0" y="15978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844129" y="8911071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Fotografia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77631" y="8922005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94602" y="8528902"/>
            <a:ext cx="6170498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 sz="1948">
                <a:solidFill>
                  <a:srgbClr val="222222"/>
                </a:solidFill>
                <a:latin typeface="Exo"/>
              </a:rPr>
              <a:t>SANTOS, Marcos. Escombros da igreja matriz de São Luiz do Paraitinga. 2010. 4 fotografias. Disponível em: http://www.immagens.usp.br/?p=1405. Acesso em: 5 abr. 2019.</a:t>
            </a:r>
          </a:p>
        </p:txBody>
      </p:sp>
      <p:sp>
        <p:nvSpPr>
          <p:cNvPr id="55" name="Freeform 55"/>
          <p:cNvSpPr/>
          <p:nvPr/>
        </p:nvSpPr>
        <p:spPr>
          <a:xfrm>
            <a:off x="14263964" y="8407634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4263964" y="9233410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4424920" y="8538427"/>
            <a:ext cx="3651828" cy="1121655"/>
            <a:chOff x="0" y="0"/>
            <a:chExt cx="4869104" cy="1495540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Santos,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2010)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Santos (2010)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12141211" y="8388972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12246182" y="8835755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4FCB884B-37AC-DF0E-70AD-DE4AE2FFD955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19840" y="4674604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5"/>
                </a:lnTo>
                <a:lnTo>
                  <a:pt x="0" y="1336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74604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35294" y="546072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13982" y="5547864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>
                <a:solidFill>
                  <a:srgbClr val="222222"/>
                </a:solidFill>
                <a:latin typeface="Exo"/>
              </a:rPr>
              <a:t>Lima (2020)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106210" y="4702618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215933" y="4850929"/>
            <a:ext cx="18502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795" y="4902365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Twitter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90612" y="490586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45072" y="4738922"/>
            <a:ext cx="5994438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749">
                <a:solidFill>
                  <a:srgbClr val="222222"/>
                </a:solidFill>
                <a:latin typeface="Exo"/>
              </a:rPr>
              <a:t>LIMA, Karol. </a:t>
            </a:r>
            <a:r>
              <a:rPr lang="en-US" sz="1749">
                <a:solidFill>
                  <a:srgbClr val="222222"/>
                </a:solidFill>
                <a:latin typeface="Exo Bold"/>
              </a:rPr>
              <a:t>Chegou o mês mais lindo do ano. </a:t>
            </a:r>
            <a:r>
              <a:rPr lang="en-US" sz="1749">
                <a:solidFill>
                  <a:srgbClr val="222222"/>
                </a:solidFill>
                <a:latin typeface="Exo"/>
              </a:rPr>
              <a:t>Curitiba, 01 out. 2020. Twitter: @karolbraun. Disponível em: https://twitter.com/karolbraun/status/1311681290706604032?s=21. Acesso em: 01 out. 2020. </a:t>
            </a:r>
          </a:p>
          <a:p>
            <a:pPr>
              <a:lnSpc>
                <a:spcPts val="2099"/>
              </a:lnSpc>
            </a:pPr>
            <a:endParaRPr lang="en-US" sz="1749">
              <a:solidFill>
                <a:srgbClr val="222222"/>
              </a:solidFill>
              <a:latin typeface="Exo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3517705" y="6310547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2" y="0"/>
                </a:lnTo>
                <a:lnTo>
                  <a:pt x="2088272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701109" y="6324544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8450" y="6310547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1" y="0"/>
                </a:lnTo>
                <a:lnTo>
                  <a:pt x="2657761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04948" y="6855973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LinKedIn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38450" y="686690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55422" y="6473804"/>
            <a:ext cx="617049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>
                <a:solidFill>
                  <a:srgbClr val="222222"/>
                </a:solidFill>
                <a:latin typeface="Exo"/>
              </a:rPr>
              <a:t>ARAÚJO, Paula Carina de. </a:t>
            </a:r>
            <a:r>
              <a:rPr lang="en-US" sz="1848">
                <a:solidFill>
                  <a:srgbClr val="222222"/>
                </a:solidFill>
                <a:latin typeface="Exo Bold"/>
              </a:rPr>
              <a:t>LinkedIn</a:t>
            </a:r>
            <a:r>
              <a:rPr lang="en-US" sz="1848">
                <a:solidFill>
                  <a:srgbClr val="222222"/>
                </a:solidFill>
                <a:latin typeface="Exo"/>
              </a:rPr>
              <a:t>: Paula Carina de Araújo. Curitiba, 01 out. 2020. Disponível em: https://br.linkedin.com/in/paulacarinadearaujo. Acesso em: 01 out. 2020. 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224784" y="6352537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24784" y="7178313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4385739" y="6483329"/>
            <a:ext cx="3651828" cy="1121655"/>
            <a:chOff x="0" y="0"/>
            <a:chExt cx="4869104" cy="149554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Araújo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1989)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Araújo (1989)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2102030" y="6333875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207001" y="6780658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47" name="Freeform 47"/>
          <p:cNvSpPr/>
          <p:nvPr/>
        </p:nvSpPr>
        <p:spPr>
          <a:xfrm>
            <a:off x="14229449" y="470261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4291990" y="4812938"/>
            <a:ext cx="373523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(LIMA, 2020)</a:t>
            </a:r>
          </a:p>
        </p:txBody>
      </p:sp>
      <p:sp>
        <p:nvSpPr>
          <p:cNvPr id="49" name="Freeform 49"/>
          <p:cNvSpPr/>
          <p:nvPr/>
        </p:nvSpPr>
        <p:spPr>
          <a:xfrm>
            <a:off x="3556885" y="8365644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740290" y="8379641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827630" y="8365644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8"/>
                </a:lnTo>
                <a:lnTo>
                  <a:pt x="0" y="1597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844129" y="8911071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WhatsApp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77631" y="8922005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94602" y="8528902"/>
            <a:ext cx="6170498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 sz="1948">
                <a:solidFill>
                  <a:srgbClr val="222222"/>
                </a:solidFill>
                <a:latin typeface="Exo"/>
              </a:rPr>
              <a:t>MACHADO, V. </a:t>
            </a:r>
            <a:r>
              <a:rPr lang="en-US" sz="1948">
                <a:solidFill>
                  <a:srgbClr val="222222"/>
                </a:solidFill>
                <a:latin typeface="Exo Bold"/>
              </a:rPr>
              <a:t>Biblioteca digital LibCon</a:t>
            </a:r>
            <a:r>
              <a:rPr lang="en-US" sz="1948">
                <a:solidFill>
                  <a:srgbClr val="222222"/>
                </a:solidFill>
                <a:latin typeface="Exo"/>
              </a:rPr>
              <a:t>. Destinatário: Mariana Faustino dos Passos. Curitiba, 10 ago. 2020. 1 mensagem WhatsApp.</a:t>
            </a:r>
          </a:p>
        </p:txBody>
      </p:sp>
      <p:sp>
        <p:nvSpPr>
          <p:cNvPr id="55" name="Freeform 55"/>
          <p:cNvSpPr/>
          <p:nvPr/>
        </p:nvSpPr>
        <p:spPr>
          <a:xfrm>
            <a:off x="14263964" y="8407634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4263964" y="9233410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4424920" y="8538427"/>
            <a:ext cx="3651828" cy="1121655"/>
            <a:chOff x="0" y="0"/>
            <a:chExt cx="4869104" cy="1495540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Machado,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2020)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Machado (2020)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12141211" y="8388972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12246182" y="8835755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106168" y="10023506"/>
            <a:ext cx="9107448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Fonte: </a:t>
            </a:r>
            <a:r>
              <a:rPr lang="en-US" sz="1200">
                <a:solidFill>
                  <a:srgbClr val="000000"/>
                </a:solidFill>
                <a:latin typeface="Arimo"/>
                <a:hlinkClick r:id="rId10" tooltip="https://acervodigital.ufpr.br/bitstream/handle/1884/73330/Manual_de_Normalizacao_UFPR_2022.pdf?sequence=1&amp;isAllowed=y"/>
              </a:rPr>
              <a:t>https://acervodigital.ufpr.br/bitstream/handle/1884/73330/Manual_de_Normalizacao_UFPR_2022.pdf?sequence=1&amp;isAllowed=y</a:t>
            </a:r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441B98CD-5558-24B4-0D4E-55FB7EBB46B4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19840" y="4674604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5"/>
                </a:lnTo>
                <a:lnTo>
                  <a:pt x="0" y="1336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74604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35294" y="546072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13982" y="5547864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>
                <a:solidFill>
                  <a:srgbClr val="222222"/>
                </a:solidFill>
                <a:latin typeface="Exo"/>
              </a:rPr>
              <a:t>Branco (2017)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106210" y="4702618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215933" y="4850929"/>
            <a:ext cx="18502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795" y="4902365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Youtube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90612" y="490586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45072" y="4729397"/>
            <a:ext cx="5994438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9"/>
              </a:lnSpc>
            </a:pPr>
            <a:r>
              <a:rPr lang="en-US" sz="1949">
                <a:solidFill>
                  <a:srgbClr val="222222"/>
                </a:solidFill>
                <a:latin typeface="Exo"/>
              </a:rPr>
              <a:t>BRANCO, F. C. </a:t>
            </a:r>
            <a:r>
              <a:rPr lang="en-US" sz="1949">
                <a:solidFill>
                  <a:srgbClr val="222222"/>
                </a:solidFill>
                <a:latin typeface="Exo Bold"/>
              </a:rPr>
              <a:t>Nanotecnologia nos alimentos</a:t>
            </a:r>
            <a:r>
              <a:rPr lang="en-US" sz="1949">
                <a:solidFill>
                  <a:srgbClr val="222222"/>
                </a:solidFill>
                <a:latin typeface="Exo"/>
              </a:rPr>
              <a:t> – TVCH, 2017. 1 vídeo (6 min). Disponível em: https://www.youtube.com/watch?v=VUIrL5OjWng. Acesso em: 25 nov. 2019.</a:t>
            </a:r>
          </a:p>
        </p:txBody>
      </p:sp>
      <p:sp>
        <p:nvSpPr>
          <p:cNvPr id="34" name="Freeform 34"/>
          <p:cNvSpPr/>
          <p:nvPr/>
        </p:nvSpPr>
        <p:spPr>
          <a:xfrm>
            <a:off x="3517705" y="6310547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2" y="0"/>
                </a:lnTo>
                <a:lnTo>
                  <a:pt x="2088272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701109" y="6324544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8450" y="6310547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1" y="0"/>
                </a:lnTo>
                <a:lnTo>
                  <a:pt x="2657761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04948" y="6855973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Blog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38450" y="686690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55422" y="6377222"/>
            <a:ext cx="6170498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>
                <a:solidFill>
                  <a:srgbClr val="222222"/>
                </a:solidFill>
                <a:latin typeface="Exo"/>
              </a:rPr>
              <a:t> ARAÚJO, Paula Carina de. Enciclopédia de Organização do Conhecimento. </a:t>
            </a:r>
            <a:r>
              <a:rPr lang="en-US" sz="1848">
                <a:solidFill>
                  <a:srgbClr val="222222"/>
                </a:solidFill>
                <a:latin typeface="Exo Bold"/>
              </a:rPr>
              <a:t>Blog Na Era da Informação</a:t>
            </a:r>
            <a:r>
              <a:rPr lang="en-US" sz="1848">
                <a:solidFill>
                  <a:srgbClr val="222222"/>
                </a:solidFill>
                <a:latin typeface="Exo"/>
              </a:rPr>
              <a:t>, Curitiba, 31 ago. 2019. Disponível em:  http://naeradainformacao.blogspot.com/2019/08/enciclopedia-de-organizacaodo.html. Acesso em: 01 out. 2020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224784" y="6352537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24784" y="7178313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4385739" y="6483329"/>
            <a:ext cx="3651828" cy="1121655"/>
            <a:chOff x="0" y="0"/>
            <a:chExt cx="4869104" cy="149554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Araújo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2019)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Araújo (2019)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2102030" y="6333875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207001" y="6780658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47" name="Freeform 47"/>
          <p:cNvSpPr/>
          <p:nvPr/>
        </p:nvSpPr>
        <p:spPr>
          <a:xfrm>
            <a:off x="14229449" y="470261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4291990" y="4812938"/>
            <a:ext cx="3735235" cy="23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1664" dirty="0" err="1" smtClean="0">
                <a:solidFill>
                  <a:srgbClr val="222222"/>
                </a:solidFill>
                <a:latin typeface="Exo"/>
              </a:rPr>
              <a:t>Branco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,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2017)</a:t>
            </a:r>
          </a:p>
        </p:txBody>
      </p:sp>
      <p:sp>
        <p:nvSpPr>
          <p:cNvPr id="49" name="Freeform 49"/>
          <p:cNvSpPr/>
          <p:nvPr/>
        </p:nvSpPr>
        <p:spPr>
          <a:xfrm>
            <a:off x="3556885" y="8365644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740290" y="8379641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827630" y="8365644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8"/>
                </a:lnTo>
                <a:lnTo>
                  <a:pt x="0" y="1597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844129" y="8911071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Live/Webinar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77631" y="8922005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94602" y="8388584"/>
            <a:ext cx="6170498" cy="150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 sz="1948">
                <a:solidFill>
                  <a:srgbClr val="222222"/>
                </a:solidFill>
                <a:latin typeface="Exo"/>
              </a:rPr>
              <a:t>ARAUJO, P. C. de.</a:t>
            </a:r>
            <a:r>
              <a:rPr lang="en-US" sz="1948">
                <a:solidFill>
                  <a:srgbClr val="222222"/>
                </a:solidFill>
                <a:latin typeface="Exo Bold"/>
              </a:rPr>
              <a:t> Como a biblioteca pode apoiar o processo de pesquisa e o repositório institucional. </a:t>
            </a:r>
            <a:r>
              <a:rPr lang="en-US" sz="1948">
                <a:solidFill>
                  <a:srgbClr val="222222"/>
                </a:solidFill>
                <a:latin typeface="Exo"/>
              </a:rPr>
              <a:t>1 Webinar (60 min). Ebsco, 2020. Disponível em: https://www.youtube.com/watch?v=Q3WM8x71T_Q. Acesso em: 27 set. 2020.</a:t>
            </a:r>
          </a:p>
        </p:txBody>
      </p:sp>
      <p:sp>
        <p:nvSpPr>
          <p:cNvPr id="55" name="Freeform 55"/>
          <p:cNvSpPr/>
          <p:nvPr/>
        </p:nvSpPr>
        <p:spPr>
          <a:xfrm>
            <a:off x="14263964" y="8407634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4263964" y="9233410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4424920" y="8538427"/>
            <a:ext cx="3651828" cy="1121655"/>
            <a:chOff x="0" y="0"/>
            <a:chExt cx="4869104" cy="1495540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Araújo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2020)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Araújo (2020)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12141211" y="8388972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12246182" y="8835755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106168" y="10023506"/>
            <a:ext cx="9107448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Fonte: </a:t>
            </a:r>
            <a:r>
              <a:rPr lang="en-US" sz="1200">
                <a:solidFill>
                  <a:srgbClr val="000000"/>
                </a:solidFill>
                <a:latin typeface="Arimo"/>
                <a:hlinkClick r:id="rId10" tooltip="https://acervodigital.ufpr.br/bitstream/handle/1884/73330/Manual_de_Normalizacao_UFPR_2022.pdf?sequence=1&amp;isAllowed=y"/>
              </a:rPr>
              <a:t>https://acervodigital.ufpr.br/bitstream/handle/1884/73330/Manual_de_Normalizacao_UFPR_2022.pdf?sequence=1&amp;isAllowed=y</a:t>
            </a:r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6179E363-E46C-C1B5-6588-800729E74B2F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35684" y="4684882"/>
            <a:ext cx="2074062" cy="1729839"/>
          </a:xfrm>
          <a:custGeom>
            <a:avLst/>
            <a:gdLst/>
            <a:ahLst/>
            <a:cxnLst/>
            <a:rect l="l" t="t" r="r" b="b"/>
            <a:pathLst>
              <a:path w="2074062" h="1729839">
                <a:moveTo>
                  <a:pt x="0" y="0"/>
                </a:moveTo>
                <a:lnTo>
                  <a:pt x="2074062" y="0"/>
                </a:lnTo>
                <a:lnTo>
                  <a:pt x="2074062" y="1729839"/>
                </a:lnTo>
                <a:lnTo>
                  <a:pt x="0" y="17298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763" t="-20815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722380"/>
          </a:xfrm>
          <a:custGeom>
            <a:avLst/>
            <a:gdLst/>
            <a:ahLst/>
            <a:cxnLst/>
            <a:rect l="l" t="t" r="r" b="b"/>
            <a:pathLst>
              <a:path w="6233147" h="1722380">
                <a:moveTo>
                  <a:pt x="0" y="0"/>
                </a:moveTo>
                <a:lnTo>
                  <a:pt x="6233147" y="0"/>
                </a:lnTo>
                <a:lnTo>
                  <a:pt x="6233147" y="1722380"/>
                </a:lnTo>
                <a:lnTo>
                  <a:pt x="0" y="1722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3699" b="-108192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84882"/>
            <a:ext cx="2659841" cy="1713290"/>
          </a:xfrm>
          <a:custGeom>
            <a:avLst/>
            <a:gdLst/>
            <a:ahLst/>
            <a:cxnLst/>
            <a:rect l="l" t="t" r="r" b="b"/>
            <a:pathLst>
              <a:path w="2659841" h="1713290">
                <a:moveTo>
                  <a:pt x="0" y="0"/>
                </a:moveTo>
                <a:lnTo>
                  <a:pt x="2659840" y="0"/>
                </a:lnTo>
                <a:lnTo>
                  <a:pt x="2659840" y="1713290"/>
                </a:lnTo>
                <a:lnTo>
                  <a:pt x="0" y="1713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9386" b="-5861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245637" y="5639531"/>
            <a:ext cx="3791930" cy="734073"/>
          </a:xfrm>
          <a:custGeom>
            <a:avLst/>
            <a:gdLst/>
            <a:ahLst/>
            <a:cxnLst/>
            <a:rect l="l" t="t" r="r" b="b"/>
            <a:pathLst>
              <a:path w="3791930" h="734073">
                <a:moveTo>
                  <a:pt x="0" y="0"/>
                </a:moveTo>
                <a:lnTo>
                  <a:pt x="3791930" y="0"/>
                </a:lnTo>
                <a:lnTo>
                  <a:pt x="3791930" y="734073"/>
                </a:lnTo>
                <a:lnTo>
                  <a:pt x="0" y="734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2665" b="-203895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4313982" y="5879090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>
                <a:solidFill>
                  <a:srgbClr val="222222"/>
                </a:solidFill>
                <a:latin typeface="Exo"/>
              </a:rPr>
              <a:t>Fundação Biblioteca Nacional (2015)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086450" y="4705966"/>
            <a:ext cx="2048175" cy="1667638"/>
          </a:xfrm>
          <a:custGeom>
            <a:avLst/>
            <a:gdLst/>
            <a:ahLst/>
            <a:cxnLst/>
            <a:rect l="l" t="t" r="r" b="b"/>
            <a:pathLst>
              <a:path w="2048175" h="1667638">
                <a:moveTo>
                  <a:pt x="0" y="0"/>
                </a:moveTo>
                <a:lnTo>
                  <a:pt x="2048175" y="0"/>
                </a:lnTo>
                <a:lnTo>
                  <a:pt x="2048175" y="1667638"/>
                </a:lnTo>
                <a:lnTo>
                  <a:pt x="0" y="1667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2" t="-23890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189434" y="5208152"/>
            <a:ext cx="18502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Entidade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Coletiva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0628" y="5428853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Facebook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63895" y="5392814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97745" y="4743394"/>
            <a:ext cx="599443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749">
                <a:solidFill>
                  <a:srgbClr val="222222"/>
                </a:solidFill>
                <a:latin typeface="Exo"/>
              </a:rPr>
              <a:t>FUNDAÇÃO BIBLIOTECA NACIONAL (Brasil). </a:t>
            </a:r>
            <a:r>
              <a:rPr lang="en-US" sz="1749">
                <a:solidFill>
                  <a:srgbClr val="222222"/>
                </a:solidFill>
                <a:latin typeface="Exo Bold"/>
              </a:rPr>
              <a:t>BNDIGITAL I:</a:t>
            </a:r>
            <a:r>
              <a:rPr lang="en-US" sz="1749">
                <a:solidFill>
                  <a:srgbClr val="222222"/>
                </a:solidFill>
                <a:latin typeface="Exo"/>
              </a:rPr>
              <a:t> Coleção Casa dos Contos. Rio de Janeiro, 23 fev. 2015. Facebook: bibliotecanacional.br. Disponível em: https://www.facebook.com/bibliotecanacional.br/ photos/a.241986499162080.73699.217561081604622/1023276264366429/?type=1&amp;theater. Acesso em: 26 fev. 2015. </a:t>
            </a:r>
          </a:p>
        </p:txBody>
      </p:sp>
      <p:sp>
        <p:nvSpPr>
          <p:cNvPr id="34" name="Freeform 34"/>
          <p:cNvSpPr/>
          <p:nvPr/>
        </p:nvSpPr>
        <p:spPr>
          <a:xfrm>
            <a:off x="3517705" y="6565249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2" y="0"/>
                </a:lnTo>
                <a:lnTo>
                  <a:pt x="2088272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701109" y="6579246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8450" y="6565249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1" y="0"/>
                </a:lnTo>
                <a:lnTo>
                  <a:pt x="2657761" y="1597898"/>
                </a:lnTo>
                <a:lnTo>
                  <a:pt x="0" y="1597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04948" y="7110676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Seriado de TV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38450" y="7121610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55422" y="6728507"/>
            <a:ext cx="6170498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 sz="1948">
                <a:solidFill>
                  <a:srgbClr val="222222"/>
                </a:solidFill>
                <a:latin typeface="Exo"/>
              </a:rPr>
              <a:t>GREY'S Anatomy. </a:t>
            </a:r>
            <a:r>
              <a:rPr lang="en-US" sz="1948">
                <a:solidFill>
                  <a:srgbClr val="222222"/>
                </a:solidFill>
                <a:latin typeface="Exo Bold"/>
              </a:rPr>
              <a:t>Silent All These Years.</a:t>
            </a:r>
            <a:r>
              <a:rPr lang="en-US" sz="1948">
                <a:solidFill>
                  <a:srgbClr val="222222"/>
                </a:solidFill>
                <a:latin typeface="Exo"/>
              </a:rPr>
              <a:t> Produção de ShondaLand. Burbank, Califórnia, EUA: ABC Studios, 2019. 1 Série – NetFlix (45 min), Temporada 19, Episódio 15.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224784" y="6607239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24784" y="7433015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4385739" y="6738032"/>
            <a:ext cx="3651828" cy="1121655"/>
            <a:chOff x="0" y="0"/>
            <a:chExt cx="4869104" cy="149554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Grey [...],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2019)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 Grey [...] (2019)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2102030" y="6588577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207001" y="7035360"/>
            <a:ext cx="18508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Título</a:t>
            </a:r>
          </a:p>
        </p:txBody>
      </p:sp>
      <p:sp>
        <p:nvSpPr>
          <p:cNvPr id="47" name="Freeform 47"/>
          <p:cNvSpPr/>
          <p:nvPr/>
        </p:nvSpPr>
        <p:spPr>
          <a:xfrm>
            <a:off x="14229449" y="4702618"/>
            <a:ext cx="3791930" cy="734073"/>
          </a:xfrm>
          <a:custGeom>
            <a:avLst/>
            <a:gdLst/>
            <a:ahLst/>
            <a:cxnLst/>
            <a:rect l="l" t="t" r="r" b="b"/>
            <a:pathLst>
              <a:path w="3791930" h="734073">
                <a:moveTo>
                  <a:pt x="0" y="0"/>
                </a:moveTo>
                <a:lnTo>
                  <a:pt x="3791930" y="0"/>
                </a:lnTo>
                <a:lnTo>
                  <a:pt x="3791930" y="734073"/>
                </a:lnTo>
                <a:lnTo>
                  <a:pt x="0" y="734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2665" b="-203895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4374382" y="4793798"/>
            <a:ext cx="3562875" cy="23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 dirty="0" smtClean="0">
                <a:solidFill>
                  <a:srgbClr val="222222"/>
                </a:solidFill>
                <a:latin typeface="Exo"/>
              </a:rPr>
              <a:t>(</a:t>
            </a:r>
            <a:r>
              <a:rPr lang="en-US" sz="1664" dirty="0" err="1" smtClean="0">
                <a:solidFill>
                  <a:srgbClr val="222222"/>
                </a:solidFill>
                <a:latin typeface="Exo"/>
              </a:rPr>
              <a:t>Fundação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 </a:t>
            </a:r>
            <a:r>
              <a:rPr lang="en-US" sz="1664" dirty="0" err="1" smtClean="0">
                <a:solidFill>
                  <a:srgbClr val="222222"/>
                </a:solidFill>
                <a:latin typeface="Exo"/>
              </a:rPr>
              <a:t>Biblioteca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 Nacional,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2015)</a:t>
            </a:r>
          </a:p>
        </p:txBody>
      </p:sp>
      <p:sp>
        <p:nvSpPr>
          <p:cNvPr id="49" name="Freeform 49"/>
          <p:cNvSpPr/>
          <p:nvPr/>
        </p:nvSpPr>
        <p:spPr>
          <a:xfrm>
            <a:off x="3556885" y="8365644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740290" y="8379641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827630" y="8365644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8"/>
                </a:lnTo>
                <a:lnTo>
                  <a:pt x="0" y="1597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844129" y="8599192"/>
            <a:ext cx="262476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Conjunto de dados de pesquisa (Dataset)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77631" y="8922005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Eletrônico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94602" y="8379641"/>
            <a:ext cx="617049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7"/>
              </a:lnSpc>
            </a:pPr>
            <a:r>
              <a:rPr lang="en-US" sz="1748">
                <a:solidFill>
                  <a:srgbClr val="222222"/>
                </a:solidFill>
                <a:latin typeface="Exo"/>
              </a:rPr>
              <a:t>SETENARESKI, Ligia Eliana. </a:t>
            </a:r>
            <a:r>
              <a:rPr lang="en-US" sz="1748">
                <a:solidFill>
                  <a:srgbClr val="222222"/>
                </a:solidFill>
                <a:latin typeface="Exo Bold"/>
              </a:rPr>
              <a:t>Levantamento sobre usuários de internet no mundo</a:t>
            </a:r>
            <a:r>
              <a:rPr lang="en-US" sz="1748">
                <a:solidFill>
                  <a:srgbClr val="222222"/>
                </a:solidFill>
                <a:latin typeface="Exo"/>
              </a:rPr>
              <a:t>, versão 1 [conjunto de dados]. Base de Dados Científicos da UFPR, maio/dez. 2017. Disponível em: https://bdc.c3sl.ufpr.br/bitstream/handle/123456789/13/usuarios%20de% 20internet.ods?sequence=1&amp;isAllowed=y Acesso em: 10 out. 2019.</a:t>
            </a:r>
          </a:p>
        </p:txBody>
      </p:sp>
      <p:sp>
        <p:nvSpPr>
          <p:cNvPr id="55" name="Freeform 55"/>
          <p:cNvSpPr/>
          <p:nvPr/>
        </p:nvSpPr>
        <p:spPr>
          <a:xfrm>
            <a:off x="14263964" y="8407634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4263964" y="9233410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4424920" y="8538427"/>
            <a:ext cx="3651828" cy="1121655"/>
            <a:chOff x="0" y="0"/>
            <a:chExt cx="4869104" cy="1495540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Setenareski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2017)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 err="1">
                  <a:solidFill>
                    <a:srgbClr val="222222"/>
                  </a:solidFill>
                  <a:latin typeface="Source Serif Pro"/>
                </a:rPr>
                <a:t>Setenareski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 (2017)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12141211" y="8388972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12246182" y="8835755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106168" y="10023506"/>
            <a:ext cx="9107448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Fonte: </a:t>
            </a:r>
            <a:r>
              <a:rPr lang="en-US" sz="1200">
                <a:solidFill>
                  <a:srgbClr val="000000"/>
                </a:solidFill>
                <a:latin typeface="Arimo"/>
                <a:hlinkClick r:id="rId10" tooltip="https://acervodigital.ufpr.br/bitstream/handle/1884/73330/Manual_de_Normalizacao_UFPR_2022.pdf?sequence=1&amp;isAllowed=y"/>
              </a:rPr>
              <a:t>https://acervodigital.ufpr.br/bitstream/handle/1884/73330/Manual_de_Normalizacao_UFPR_2022.pdf?sequence=1&amp;isAllowed=y</a:t>
            </a:r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8963D85-2EB1-6CDA-A8D5-68CD5BECA959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19840" y="4674604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5"/>
                </a:lnTo>
                <a:lnTo>
                  <a:pt x="0" y="1336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74604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35294" y="546072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82163" y="5547864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 dirty="0" smtClean="0">
                <a:solidFill>
                  <a:srgbClr val="222222"/>
                </a:solidFill>
                <a:latin typeface="Exo"/>
              </a:rPr>
              <a:t>Santos </a:t>
            </a:r>
            <a:r>
              <a:rPr lang="en-US" sz="1764" dirty="0">
                <a:solidFill>
                  <a:srgbClr val="222222"/>
                </a:solidFill>
                <a:latin typeface="Exo"/>
              </a:rPr>
              <a:t>(2016)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106210" y="4702618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215933" y="4850929"/>
            <a:ext cx="18502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795" y="4902365"/>
            <a:ext cx="262476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Documentos tridimensionais maquete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90612" y="490586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45072" y="4729397"/>
            <a:ext cx="5994438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9"/>
              </a:lnSpc>
            </a:pPr>
            <a:r>
              <a:rPr lang="en-US" sz="1949">
                <a:solidFill>
                  <a:srgbClr val="222222"/>
                </a:solidFill>
                <a:latin typeface="Exo"/>
              </a:rPr>
              <a:t>SANTOS, E. </a:t>
            </a:r>
            <a:r>
              <a:rPr lang="en-US" sz="1949">
                <a:solidFill>
                  <a:srgbClr val="222222"/>
                </a:solidFill>
                <a:latin typeface="Exo Bold"/>
              </a:rPr>
              <a:t>Biblioteca Pública de Seatle.</a:t>
            </a:r>
            <a:r>
              <a:rPr lang="en-US" sz="1949">
                <a:solidFill>
                  <a:srgbClr val="222222"/>
                </a:solidFill>
                <a:latin typeface="Exo"/>
              </a:rPr>
              <a:t> São Carlos. 2016. 1 maquete, madeira.</a:t>
            </a:r>
          </a:p>
          <a:p>
            <a:pPr>
              <a:lnSpc>
                <a:spcPts val="2339"/>
              </a:lnSpc>
            </a:pPr>
            <a:endParaRPr lang="en-US" sz="1949">
              <a:solidFill>
                <a:srgbClr val="222222"/>
              </a:solidFill>
              <a:latin typeface="Exo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3517705" y="6253397"/>
            <a:ext cx="2088272" cy="1745100"/>
          </a:xfrm>
          <a:custGeom>
            <a:avLst/>
            <a:gdLst/>
            <a:ahLst/>
            <a:cxnLst/>
            <a:rect l="l" t="t" r="r" b="b"/>
            <a:pathLst>
              <a:path w="2088272" h="1745100">
                <a:moveTo>
                  <a:pt x="0" y="0"/>
                </a:moveTo>
                <a:lnTo>
                  <a:pt x="2088272" y="0"/>
                </a:lnTo>
                <a:lnTo>
                  <a:pt x="2088272" y="1745100"/>
                </a:lnTo>
                <a:lnTo>
                  <a:pt x="0" y="1745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515" b="-5149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701109" y="6267394"/>
            <a:ext cx="6228275" cy="1717457"/>
          </a:xfrm>
          <a:custGeom>
            <a:avLst/>
            <a:gdLst/>
            <a:ahLst/>
            <a:cxnLst/>
            <a:rect l="l" t="t" r="r" b="b"/>
            <a:pathLst>
              <a:path w="6228275" h="1717457">
                <a:moveTo>
                  <a:pt x="0" y="0"/>
                </a:moveTo>
                <a:lnTo>
                  <a:pt x="6228275" y="0"/>
                </a:lnTo>
                <a:lnTo>
                  <a:pt x="6228275" y="1717456"/>
                </a:lnTo>
                <a:lnTo>
                  <a:pt x="0" y="1717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35686" b="-12695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8450" y="6253397"/>
            <a:ext cx="2606733" cy="1772392"/>
          </a:xfrm>
          <a:custGeom>
            <a:avLst/>
            <a:gdLst/>
            <a:ahLst/>
            <a:cxnLst/>
            <a:rect l="l" t="t" r="r" b="b"/>
            <a:pathLst>
              <a:path w="2606733" h="1772392">
                <a:moveTo>
                  <a:pt x="0" y="0"/>
                </a:moveTo>
                <a:lnTo>
                  <a:pt x="2606733" y="0"/>
                </a:lnTo>
                <a:lnTo>
                  <a:pt x="2606733" y="1772392"/>
                </a:lnTo>
                <a:lnTo>
                  <a:pt x="0" y="1772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899" r="-1957" b="-2005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24774" y="6676928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Objeto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88344" y="6729413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51845" y="6321667"/>
            <a:ext cx="617049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7"/>
              </a:lnSpc>
            </a:pPr>
            <a:r>
              <a:rPr lang="en-US" sz="1748">
                <a:solidFill>
                  <a:srgbClr val="222222"/>
                </a:solidFill>
                <a:latin typeface="Exo"/>
              </a:rPr>
              <a:t>DUCHAMP, M.</a:t>
            </a:r>
            <a:r>
              <a:rPr lang="en-US" sz="1748">
                <a:solidFill>
                  <a:srgbClr val="222222"/>
                </a:solidFill>
                <a:latin typeface="Exo Bold"/>
              </a:rPr>
              <a:t> Escultura para viajar.</a:t>
            </a:r>
            <a:r>
              <a:rPr lang="en-US" sz="1748">
                <a:solidFill>
                  <a:srgbClr val="222222"/>
                </a:solidFill>
                <a:latin typeface="Exo"/>
              </a:rPr>
              <a:t> 1918. 1 escultura variável, borracha colorida e cordel, dimensões ad lib. Original destruído. Cópia por Richard Hamilton, feita por ocasião da retrospectiva de Duchamp na Tate Gallery (Londres) em 1966. Coleção de Arturo Schwarz. Título original: Sculpture for travelling.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224784" y="6295387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24784" y="7285058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4385739" y="6416654"/>
            <a:ext cx="347666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 dirty="0">
                <a:solidFill>
                  <a:srgbClr val="222222"/>
                </a:solidFill>
                <a:latin typeface="Source Serif Pro"/>
              </a:rPr>
              <a:t>(</a:t>
            </a:r>
            <a:r>
              <a:rPr lang="en-US" sz="2033" dirty="0" smtClean="0">
                <a:solidFill>
                  <a:srgbClr val="222222"/>
                </a:solidFill>
                <a:latin typeface="Source Serif Pro"/>
              </a:rPr>
              <a:t>Duchamp, 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1918)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399736" y="7494216"/>
            <a:ext cx="363783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>
                <a:solidFill>
                  <a:srgbClr val="222222"/>
                </a:solidFill>
                <a:latin typeface="Source Serif Pro"/>
              </a:rPr>
              <a:t>Duchamp (1918)</a:t>
            </a:r>
          </a:p>
        </p:txBody>
      </p:sp>
      <p:sp>
        <p:nvSpPr>
          <p:cNvPr id="44" name="Freeform 44"/>
          <p:cNvSpPr/>
          <p:nvPr/>
        </p:nvSpPr>
        <p:spPr>
          <a:xfrm>
            <a:off x="12102030" y="6276725"/>
            <a:ext cx="2064437" cy="1708126"/>
          </a:xfrm>
          <a:custGeom>
            <a:avLst/>
            <a:gdLst/>
            <a:ahLst/>
            <a:cxnLst/>
            <a:rect l="l" t="t" r="r" b="b"/>
            <a:pathLst>
              <a:path w="2064437" h="1708126">
                <a:moveTo>
                  <a:pt x="0" y="0"/>
                </a:moveTo>
                <a:lnTo>
                  <a:pt x="2064437" y="0"/>
                </a:lnTo>
                <a:lnTo>
                  <a:pt x="2064437" y="1708125"/>
                </a:lnTo>
                <a:lnTo>
                  <a:pt x="0" y="1708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5057" b="-5802"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12207001" y="6723508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Atuor</a:t>
            </a:r>
          </a:p>
        </p:txBody>
      </p:sp>
      <p:sp>
        <p:nvSpPr>
          <p:cNvPr id="46" name="Freeform 46"/>
          <p:cNvSpPr/>
          <p:nvPr/>
        </p:nvSpPr>
        <p:spPr>
          <a:xfrm>
            <a:off x="3514128" y="8262368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5697533" y="8276365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84873" y="8262368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784873" y="8631649"/>
            <a:ext cx="2624764" cy="644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Documento 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Cartográfico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34874" y="8856242"/>
            <a:ext cx="1795891" cy="32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Impresso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751845" y="8491978"/>
            <a:ext cx="6170498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>
                <a:solidFill>
                  <a:srgbClr val="222222"/>
                </a:solidFill>
                <a:latin typeface="Exo"/>
              </a:rPr>
              <a:t>LA VIGNA, F.; MAZZA, R. (coord.). </a:t>
            </a:r>
            <a:r>
              <a:rPr lang="en-US" sz="1848">
                <a:solidFill>
                  <a:srgbClr val="222222"/>
                </a:solidFill>
                <a:latin typeface="Exo Bold"/>
              </a:rPr>
              <a:t>Carta idrogeologicadi. Roma: hydrogeological map of Rome</a:t>
            </a:r>
            <a:r>
              <a:rPr lang="en-US" sz="1848">
                <a:solidFill>
                  <a:srgbClr val="222222"/>
                </a:solidFill>
                <a:latin typeface="Exo"/>
              </a:rPr>
              <a:t>. [Pomezia]: ISPRA, 2015. 1 mapa, color., 139x98 cm. Escalar: 1:50.000.</a:t>
            </a:r>
          </a:p>
        </p:txBody>
      </p:sp>
      <p:sp>
        <p:nvSpPr>
          <p:cNvPr id="52" name="Freeform 52"/>
          <p:cNvSpPr/>
          <p:nvPr/>
        </p:nvSpPr>
        <p:spPr>
          <a:xfrm>
            <a:off x="14221207" y="8304358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4221207" y="9130134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14382163" y="8435150"/>
            <a:ext cx="3651828" cy="1121655"/>
            <a:chOff x="0" y="0"/>
            <a:chExt cx="4869104" cy="1495540"/>
          </a:xfrm>
        </p:grpSpPr>
        <p:sp>
          <p:nvSpPr>
            <p:cNvPr id="55" name="TextBox 55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(La </a:t>
              </a:r>
              <a:r>
                <a:rPr lang="en-US" sz="2033" dirty="0" err="1">
                  <a:solidFill>
                    <a:srgbClr val="222222"/>
                  </a:solidFill>
                  <a:latin typeface="Source Serif Pro"/>
                </a:rPr>
                <a:t>V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igna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; </a:t>
              </a:r>
              <a:r>
                <a:rPr lang="en-US" sz="2033" dirty="0" err="1">
                  <a:solidFill>
                    <a:srgbClr val="222222"/>
                  </a:solidFill>
                  <a:latin typeface="Source Serif Pro"/>
                </a:rPr>
                <a:t>M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azza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2015)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La Vigna e Mazza (2015)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12098454" y="8285696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12215933" y="8631649"/>
            <a:ext cx="18508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1"/>
              </a:lnSpc>
            </a:pPr>
            <a:r>
              <a:rPr lang="en-US" sz="1717">
                <a:solidFill>
                  <a:srgbClr val="222222"/>
                </a:solidFill>
                <a:latin typeface="Exo"/>
              </a:rPr>
              <a:t>Responsabilidade pelo conjunto da obra</a:t>
            </a:r>
          </a:p>
        </p:txBody>
      </p:sp>
      <p:sp>
        <p:nvSpPr>
          <p:cNvPr id="59" name="Freeform 59"/>
          <p:cNvSpPr/>
          <p:nvPr/>
        </p:nvSpPr>
        <p:spPr>
          <a:xfrm>
            <a:off x="14229449" y="470261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4341513" y="4812938"/>
            <a:ext cx="3735235" cy="23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Santos,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2016)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26C7F772-F7C4-601C-D05F-13A289201AE4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19840" y="4674604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5"/>
                </a:lnTo>
                <a:lnTo>
                  <a:pt x="0" y="1336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74604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35294" y="546072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13982" y="5547864"/>
            <a:ext cx="373523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 dirty="0" smtClean="0">
                <a:solidFill>
                  <a:srgbClr val="222222"/>
                </a:solidFill>
                <a:latin typeface="Exo"/>
              </a:rPr>
              <a:t>Gomes </a:t>
            </a:r>
            <a:r>
              <a:rPr lang="en-US" sz="1764" dirty="0">
                <a:solidFill>
                  <a:srgbClr val="222222"/>
                </a:solidFill>
                <a:latin typeface="Exo"/>
              </a:rPr>
              <a:t>(2011)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106210" y="4702618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215933" y="4850929"/>
            <a:ext cx="18502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1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795" y="4902365"/>
            <a:ext cx="262476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Documento</a:t>
            </a:r>
          </a:p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Sonoro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90612" y="4905867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CD-ROM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64122" y="4850929"/>
            <a:ext cx="5994438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2149">
                <a:solidFill>
                  <a:srgbClr val="222222"/>
                </a:solidFill>
                <a:latin typeface="Exo"/>
              </a:rPr>
              <a:t>GOMES, Laurentino. </a:t>
            </a:r>
            <a:r>
              <a:rPr lang="en-US" sz="2149">
                <a:solidFill>
                  <a:srgbClr val="222222"/>
                </a:solidFill>
                <a:latin typeface="Exo Bold"/>
              </a:rPr>
              <a:t>1822.</a:t>
            </a:r>
            <a:r>
              <a:rPr lang="en-US" sz="2149">
                <a:solidFill>
                  <a:srgbClr val="222222"/>
                </a:solidFill>
                <a:latin typeface="Exo"/>
              </a:rPr>
              <a:t> Na voz de Pedro Bial. [S.l]: Plugme, 2011. 1 audiolivro (CD-ROM)</a:t>
            </a:r>
          </a:p>
          <a:p>
            <a:pPr>
              <a:lnSpc>
                <a:spcPts val="2579"/>
              </a:lnSpc>
            </a:pPr>
            <a:endParaRPr lang="en-US" sz="2149">
              <a:solidFill>
                <a:srgbClr val="222222"/>
              </a:solidFill>
              <a:latin typeface="Exo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3517705" y="6339122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2" y="0"/>
                </a:lnTo>
                <a:lnTo>
                  <a:pt x="2088272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701109" y="6353119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88450" y="6339122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1" y="0"/>
                </a:lnTo>
                <a:lnTo>
                  <a:pt x="2657761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24774" y="6762653"/>
            <a:ext cx="262476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Bula de 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medicamento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88344" y="6815138"/>
            <a:ext cx="17958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Impresso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76092" y="6596297"/>
            <a:ext cx="617049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7"/>
              </a:lnSpc>
            </a:pPr>
            <a:r>
              <a:rPr lang="en-US" sz="2048">
                <a:solidFill>
                  <a:srgbClr val="222222"/>
                </a:solidFill>
                <a:latin typeface="Exo"/>
              </a:rPr>
              <a:t>RESPRIN: comprimidos. Responsável técnico Delosmar R. Bastos. São José dos Campos: Johnson &amp; Johnson, 1997. Bula de remédio. 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224784" y="6381112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224784" y="7206888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14385739" y="6511904"/>
            <a:ext cx="3651828" cy="1121655"/>
            <a:chOff x="0" y="0"/>
            <a:chExt cx="4869104" cy="149554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9525"/>
              <a:ext cx="4635549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(</a:t>
              </a:r>
              <a:r>
                <a:rPr lang="en-US" sz="2033" dirty="0" err="1" smtClean="0">
                  <a:solidFill>
                    <a:srgbClr val="222222"/>
                  </a:solidFill>
                  <a:latin typeface="Source Serif Pro"/>
                </a:rPr>
                <a:t>Resprin</a:t>
              </a:r>
              <a:r>
                <a:rPr lang="en-US" sz="2033" dirty="0" smtClean="0">
                  <a:solidFill>
                    <a:srgbClr val="222222"/>
                  </a:solidFill>
                  <a:latin typeface="Source Serif Pro"/>
                </a:rPr>
                <a:t>, </a:t>
              </a:r>
              <a:r>
                <a:rPr lang="en-US" sz="2033" dirty="0">
                  <a:solidFill>
                    <a:srgbClr val="222222"/>
                  </a:solidFill>
                  <a:latin typeface="Source Serif Pro"/>
                </a:rPr>
                <a:t>1997)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8662" y="1086928"/>
              <a:ext cx="4850442" cy="408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9"/>
                </a:lnSpc>
              </a:pPr>
              <a:r>
                <a:rPr lang="en-US" sz="2033">
                  <a:solidFill>
                    <a:srgbClr val="222222"/>
                  </a:solidFill>
                  <a:latin typeface="Source Serif Pro"/>
                </a:rPr>
                <a:t>Resprin (1997)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2102030" y="6362450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205236" y="6648450"/>
            <a:ext cx="185087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Entrada pelo nome do medicamento</a:t>
            </a:r>
          </a:p>
        </p:txBody>
      </p:sp>
      <p:sp>
        <p:nvSpPr>
          <p:cNvPr id="47" name="Freeform 47"/>
          <p:cNvSpPr/>
          <p:nvPr/>
        </p:nvSpPr>
        <p:spPr>
          <a:xfrm>
            <a:off x="3514128" y="8262368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3" y="0"/>
                </a:lnTo>
                <a:lnTo>
                  <a:pt x="2088273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5697533" y="8276365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784873" y="8262368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2" y="0"/>
                </a:lnTo>
                <a:lnTo>
                  <a:pt x="2657762" y="1597897"/>
                </a:lnTo>
                <a:lnTo>
                  <a:pt x="0" y="15978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824774" y="8926436"/>
            <a:ext cx="2624764" cy="32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Norma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88344" y="8910767"/>
            <a:ext cx="1795891" cy="33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Eletrônico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776092" y="8317324"/>
            <a:ext cx="6170498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>
                <a:solidFill>
                  <a:srgbClr val="222222"/>
                </a:solidFill>
                <a:latin typeface="Exo"/>
              </a:rPr>
              <a:t>ASSOCIAÇÃO BRASSILEIRA DE NORMAS TÉCNICAS. </a:t>
            </a:r>
            <a:r>
              <a:rPr lang="en-US" sz="1848">
                <a:solidFill>
                  <a:srgbClr val="222222"/>
                </a:solidFill>
                <a:latin typeface="Exo Bold"/>
              </a:rPr>
              <a:t>NBR 6023: </a:t>
            </a:r>
            <a:r>
              <a:rPr lang="en-US" sz="1848">
                <a:solidFill>
                  <a:srgbClr val="222222"/>
                </a:solidFill>
                <a:latin typeface="Exo"/>
              </a:rPr>
              <a:t>informações e documentação: referências: elaboração. Rio de Janeiro, 2018.  68 p. Disponível em: https;//www.gedweb.com.br/visualizador. Acesso em: 17 ago. 2019.</a:t>
            </a:r>
          </a:p>
        </p:txBody>
      </p:sp>
      <p:sp>
        <p:nvSpPr>
          <p:cNvPr id="53" name="Freeform 53"/>
          <p:cNvSpPr/>
          <p:nvPr/>
        </p:nvSpPr>
        <p:spPr>
          <a:xfrm>
            <a:off x="14221207" y="8304358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6" y="0"/>
                </a:lnTo>
                <a:lnTo>
                  <a:pt x="3796596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4221207" y="9130134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14382163" y="8425625"/>
            <a:ext cx="3476661" cy="59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1933" dirty="0" smtClean="0">
                <a:solidFill>
                  <a:srgbClr val="222222"/>
                </a:solidFill>
                <a:latin typeface="Source Serif Pro"/>
              </a:rPr>
              <a:t>(</a:t>
            </a:r>
            <a:r>
              <a:rPr lang="en-US" sz="1933" dirty="0" err="1">
                <a:solidFill>
                  <a:srgbClr val="222222"/>
                </a:solidFill>
                <a:latin typeface="Source Serif Pro"/>
              </a:rPr>
              <a:t>A</a:t>
            </a:r>
            <a:r>
              <a:rPr lang="en-US" sz="1933" dirty="0" err="1" smtClean="0">
                <a:solidFill>
                  <a:srgbClr val="222222"/>
                </a:solidFill>
                <a:latin typeface="Source Serif Pro"/>
              </a:rPr>
              <a:t>ssociação</a:t>
            </a:r>
            <a:r>
              <a:rPr lang="en-US" sz="1933" dirty="0" smtClean="0">
                <a:solidFill>
                  <a:srgbClr val="222222"/>
                </a:solidFill>
                <a:latin typeface="Source Serif Pro"/>
              </a:rPr>
              <a:t> </a:t>
            </a:r>
            <a:r>
              <a:rPr lang="en-US" sz="1933" dirty="0" err="1">
                <a:solidFill>
                  <a:srgbClr val="222222"/>
                </a:solidFill>
                <a:latin typeface="Source Serif Pro"/>
              </a:rPr>
              <a:t>B</a:t>
            </a:r>
            <a:r>
              <a:rPr lang="en-US" sz="1933" dirty="0" err="1" smtClean="0">
                <a:solidFill>
                  <a:srgbClr val="222222"/>
                </a:solidFill>
                <a:latin typeface="Source Serif Pro"/>
              </a:rPr>
              <a:t>rassileira</a:t>
            </a:r>
            <a:r>
              <a:rPr lang="en-US" sz="1933" dirty="0" smtClean="0">
                <a:solidFill>
                  <a:srgbClr val="222222"/>
                </a:solidFill>
                <a:latin typeface="Source Serif Pro"/>
              </a:rPr>
              <a:t> de </a:t>
            </a:r>
            <a:r>
              <a:rPr lang="en-US" sz="1933" dirty="0" err="1">
                <a:solidFill>
                  <a:srgbClr val="222222"/>
                </a:solidFill>
                <a:latin typeface="Source Serif Pro"/>
              </a:rPr>
              <a:t>N</a:t>
            </a:r>
            <a:r>
              <a:rPr lang="en-US" sz="1933" dirty="0" err="1" smtClean="0">
                <a:solidFill>
                  <a:srgbClr val="222222"/>
                </a:solidFill>
                <a:latin typeface="Source Serif Pro"/>
              </a:rPr>
              <a:t>ormas</a:t>
            </a:r>
            <a:r>
              <a:rPr lang="en-US" sz="1933" dirty="0" smtClean="0">
                <a:solidFill>
                  <a:srgbClr val="222222"/>
                </a:solidFill>
                <a:latin typeface="Source Serif Pro"/>
              </a:rPr>
              <a:t> </a:t>
            </a:r>
            <a:r>
              <a:rPr lang="en-US" sz="1933" dirty="0" err="1">
                <a:solidFill>
                  <a:srgbClr val="222222"/>
                </a:solidFill>
                <a:latin typeface="Source Serif Pro"/>
              </a:rPr>
              <a:t>T</a:t>
            </a:r>
            <a:r>
              <a:rPr lang="en-US" sz="1933" dirty="0" err="1" smtClean="0">
                <a:solidFill>
                  <a:srgbClr val="222222"/>
                </a:solidFill>
                <a:latin typeface="Source Serif Pro"/>
              </a:rPr>
              <a:t>écnicas</a:t>
            </a:r>
            <a:r>
              <a:rPr lang="en-US" sz="1933" dirty="0" smtClean="0">
                <a:solidFill>
                  <a:srgbClr val="222222"/>
                </a:solidFill>
                <a:latin typeface="Source Serif Pro"/>
              </a:rPr>
              <a:t>, </a:t>
            </a:r>
            <a:r>
              <a:rPr lang="en-US" sz="1933" dirty="0">
                <a:solidFill>
                  <a:srgbClr val="222222"/>
                </a:solidFill>
                <a:latin typeface="Source Serif Pro"/>
              </a:rPr>
              <a:t>2018)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375919" y="9160287"/>
            <a:ext cx="3637831" cy="60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 dirty="0" err="1">
                <a:solidFill>
                  <a:srgbClr val="222222"/>
                </a:solidFill>
                <a:latin typeface="Source Serif Pro"/>
              </a:rPr>
              <a:t>Associação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 </a:t>
            </a:r>
            <a:r>
              <a:rPr lang="en-US" sz="2033" dirty="0" err="1">
                <a:solidFill>
                  <a:srgbClr val="222222"/>
                </a:solidFill>
                <a:latin typeface="Source Serif Pro"/>
              </a:rPr>
              <a:t>Brasileira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 de </a:t>
            </a:r>
            <a:r>
              <a:rPr lang="en-US" sz="2033" dirty="0" err="1">
                <a:solidFill>
                  <a:srgbClr val="222222"/>
                </a:solidFill>
                <a:latin typeface="Source Serif Pro"/>
              </a:rPr>
              <a:t>normas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 </a:t>
            </a:r>
            <a:r>
              <a:rPr lang="en-US" sz="2033" dirty="0" err="1">
                <a:solidFill>
                  <a:srgbClr val="222222"/>
                </a:solidFill>
                <a:latin typeface="Source Serif Pro"/>
              </a:rPr>
              <a:t>técnicas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 (2018)</a:t>
            </a:r>
          </a:p>
        </p:txBody>
      </p:sp>
      <p:sp>
        <p:nvSpPr>
          <p:cNvPr id="57" name="Freeform 57"/>
          <p:cNvSpPr/>
          <p:nvPr/>
        </p:nvSpPr>
        <p:spPr>
          <a:xfrm>
            <a:off x="12098454" y="8285696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12203425" y="8732479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Entidade Coletiva</a:t>
            </a:r>
          </a:p>
        </p:txBody>
      </p:sp>
      <p:sp>
        <p:nvSpPr>
          <p:cNvPr id="59" name="Freeform 59"/>
          <p:cNvSpPr/>
          <p:nvPr/>
        </p:nvSpPr>
        <p:spPr>
          <a:xfrm>
            <a:off x="14229449" y="470261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4291990" y="4812938"/>
            <a:ext cx="3735235" cy="23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 dirty="0">
                <a:solidFill>
                  <a:srgbClr val="222222"/>
                </a:solidFill>
                <a:latin typeface="Exo"/>
              </a:rPr>
              <a:t>(</a:t>
            </a:r>
            <a:r>
              <a:rPr lang="en-US" sz="1664" dirty="0" smtClean="0">
                <a:solidFill>
                  <a:srgbClr val="222222"/>
                </a:solidFill>
                <a:latin typeface="Exo"/>
              </a:rPr>
              <a:t>Gomes, </a:t>
            </a:r>
            <a:r>
              <a:rPr lang="en-US" sz="1664" dirty="0">
                <a:solidFill>
                  <a:srgbClr val="222222"/>
                </a:solidFill>
                <a:latin typeface="Exo"/>
              </a:rPr>
              <a:t>2011)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C4AB5342-0D3B-6041-FEB9-1B18FA48C830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977" y="182162"/>
            <a:ext cx="17309239" cy="1915720"/>
          </a:xfrm>
          <a:custGeom>
            <a:avLst/>
            <a:gdLst/>
            <a:ahLst/>
            <a:cxnLst/>
            <a:rect l="l" t="t" r="r" b="b"/>
            <a:pathLst>
              <a:path w="17309239" h="1915720">
                <a:moveTo>
                  <a:pt x="0" y="0"/>
                </a:moveTo>
                <a:lnTo>
                  <a:pt x="17309239" y="0"/>
                </a:lnTo>
                <a:lnTo>
                  <a:pt x="17309239" y="1915719"/>
                </a:lnTo>
                <a:lnTo>
                  <a:pt x="0" y="191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01768" b="-4017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450" y="227140"/>
            <a:ext cx="17115938" cy="1819065"/>
            <a:chOff x="0" y="0"/>
            <a:chExt cx="22821251" cy="24254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4812205" cy="26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MODELO DE </a:t>
              </a:r>
            </a:p>
            <a:p>
              <a:pPr algn="ctr">
                <a:lnSpc>
                  <a:spcPts val="8264"/>
                </a:lnSpc>
              </a:pPr>
              <a:r>
                <a:rPr lang="en-US" sz="5198" spc="363">
                  <a:solidFill>
                    <a:srgbClr val="FFFFFF"/>
                  </a:solidFill>
                  <a:latin typeface="Montserrat Classic Bold"/>
                </a:rPr>
                <a:t>REFERÊNCIAS E CITAÇÕES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885840" y="-307190"/>
              <a:ext cx="6935411" cy="250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29"/>
                </a:lnSpc>
              </a:pPr>
              <a:r>
                <a:rPr lang="en-US" sz="10396" spc="727">
                  <a:solidFill>
                    <a:srgbClr val="FFFFFF"/>
                  </a:solidFill>
                  <a:latin typeface="Montserrat Classic Bold"/>
                </a:rPr>
                <a:t>ABNT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0935989" y="1503767"/>
            <a:ext cx="2150061" cy="52718"/>
          </a:xfrm>
          <a:custGeom>
            <a:avLst/>
            <a:gdLst/>
            <a:ahLst/>
            <a:cxnLst/>
            <a:rect l="l" t="t" r="r" b="b"/>
            <a:pathLst>
              <a:path w="2150061" h="52718">
                <a:moveTo>
                  <a:pt x="0" y="0"/>
                </a:moveTo>
                <a:lnTo>
                  <a:pt x="2150060" y="0"/>
                </a:lnTo>
                <a:lnTo>
                  <a:pt x="2150060" y="52719"/>
                </a:lnTo>
                <a:lnTo>
                  <a:pt x="0" y="5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989190" b="-19891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977" y="2255755"/>
            <a:ext cx="11193426" cy="895854"/>
          </a:xfrm>
          <a:custGeom>
            <a:avLst/>
            <a:gdLst/>
            <a:ahLst/>
            <a:cxnLst/>
            <a:rect l="l" t="t" r="r" b="b"/>
            <a:pathLst>
              <a:path w="11193426" h="895854">
                <a:moveTo>
                  <a:pt x="0" y="0"/>
                </a:moveTo>
                <a:lnTo>
                  <a:pt x="11193427" y="0"/>
                </a:lnTo>
                <a:lnTo>
                  <a:pt x="11193427" y="895854"/>
                </a:lnTo>
                <a:lnTo>
                  <a:pt x="0" y="89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574735" b="-5747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74453" y="2255755"/>
            <a:ext cx="5992523" cy="896783"/>
          </a:xfrm>
          <a:custGeom>
            <a:avLst/>
            <a:gdLst/>
            <a:ahLst/>
            <a:cxnLst/>
            <a:rect l="l" t="t" r="r" b="b"/>
            <a:pathLst>
              <a:path w="5992523" h="896783">
                <a:moveTo>
                  <a:pt x="0" y="0"/>
                </a:moveTo>
                <a:lnTo>
                  <a:pt x="5992523" y="0"/>
                </a:lnTo>
                <a:lnTo>
                  <a:pt x="5992523" y="896783"/>
                </a:lnTo>
                <a:lnTo>
                  <a:pt x="0" y="896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84112" b="-28411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75123" y="2425831"/>
            <a:ext cx="17748402" cy="399606"/>
            <a:chOff x="0" y="0"/>
            <a:chExt cx="23664536" cy="532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2939"/>
              <a:ext cx="1488944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REFERÊNCIAS (ABNT NBR 6023)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98667" y="-47625"/>
              <a:ext cx="8865869" cy="57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r>
                <a:rPr lang="en-US" sz="2599" spc="285">
                  <a:solidFill>
                    <a:srgbClr val="000000"/>
                  </a:solidFill>
                  <a:latin typeface="Montserrat Classic Bold"/>
                </a:rPr>
                <a:t>CITAÇÕES (ABNT NBR 10520) 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5617" y="3394519"/>
            <a:ext cx="2669551" cy="1011637"/>
          </a:xfrm>
          <a:custGeom>
            <a:avLst/>
            <a:gdLst/>
            <a:ahLst/>
            <a:cxnLst/>
            <a:rect l="l" t="t" r="r" b="b"/>
            <a:pathLst>
              <a:path w="2669551" h="1011637">
                <a:moveTo>
                  <a:pt x="0" y="0"/>
                </a:moveTo>
                <a:lnTo>
                  <a:pt x="2669551" y="0"/>
                </a:lnTo>
                <a:lnTo>
                  <a:pt x="266955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1942" b="-8194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1441" y="3394519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58257" y="3395303"/>
            <a:ext cx="6273413" cy="1011637"/>
          </a:xfrm>
          <a:custGeom>
            <a:avLst/>
            <a:gdLst/>
            <a:ahLst/>
            <a:cxnLst/>
            <a:rect l="l" t="t" r="r" b="b"/>
            <a:pathLst>
              <a:path w="6273413" h="1011637">
                <a:moveTo>
                  <a:pt x="0" y="0"/>
                </a:moveTo>
                <a:lnTo>
                  <a:pt x="6273413" y="0"/>
                </a:lnTo>
                <a:lnTo>
                  <a:pt x="6273413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60062" b="-26006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7481" y="3479913"/>
            <a:ext cx="2749172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Material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7F7F7"/>
                </a:solidFill>
                <a:latin typeface="Source Serif Pro Bold"/>
              </a:rPr>
              <a:t>Bibliográfico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3304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Formato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Suporte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68946" y="3401161"/>
            <a:ext cx="3807802" cy="1011637"/>
          </a:xfrm>
          <a:custGeom>
            <a:avLst/>
            <a:gdLst/>
            <a:ahLst/>
            <a:cxnLst/>
            <a:rect l="l" t="t" r="r" b="b"/>
            <a:pathLst>
              <a:path w="3807802" h="1011637">
                <a:moveTo>
                  <a:pt x="0" y="0"/>
                </a:moveTo>
                <a:lnTo>
                  <a:pt x="3807802" y="0"/>
                </a:lnTo>
                <a:lnTo>
                  <a:pt x="3807802" y="1011637"/>
                </a:lnTo>
                <a:lnTo>
                  <a:pt x="0" y="101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38199" b="-13819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80769" y="3403305"/>
            <a:ext cx="2097441" cy="1011637"/>
          </a:xfrm>
          <a:custGeom>
            <a:avLst/>
            <a:gdLst/>
            <a:ahLst/>
            <a:cxnLst/>
            <a:rect l="l" t="t" r="r" b="b"/>
            <a:pathLst>
              <a:path w="2097441" h="1011637">
                <a:moveTo>
                  <a:pt x="0" y="0"/>
                </a:moveTo>
                <a:lnTo>
                  <a:pt x="2097441" y="0"/>
                </a:lnTo>
                <a:lnTo>
                  <a:pt x="2097441" y="1011638"/>
                </a:lnTo>
                <a:lnTo>
                  <a:pt x="0" y="101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3665" b="-5366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025061" y="3489447"/>
            <a:ext cx="2179031" cy="8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Tipo de </a:t>
            </a:r>
          </a:p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Autoria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0976" y="3643899"/>
            <a:ext cx="6212057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4382" y="3643899"/>
            <a:ext cx="3448961" cy="4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2970">
                <a:solidFill>
                  <a:srgbClr val="FFFFFF"/>
                </a:solidFill>
                <a:latin typeface="Source Serif Pro Bold"/>
              </a:rPr>
              <a:t>Exemplos</a:t>
            </a:r>
          </a:p>
        </p:txBody>
      </p:sp>
      <p:sp>
        <p:nvSpPr>
          <p:cNvPr id="23" name="Freeform 23"/>
          <p:cNvSpPr/>
          <p:nvPr/>
        </p:nvSpPr>
        <p:spPr>
          <a:xfrm>
            <a:off x="3519840" y="4674604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04952" y="4688612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5"/>
                </a:lnTo>
                <a:lnTo>
                  <a:pt x="0" y="1336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8450" y="4674604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35294" y="546072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277314" y="4786792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28" name="Freeform 28"/>
          <p:cNvSpPr/>
          <p:nvPr/>
        </p:nvSpPr>
        <p:spPr>
          <a:xfrm>
            <a:off x="12106210" y="4702618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10795" y="4902365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Entrevista</a:t>
            </a:r>
          </a:p>
        </p:txBody>
      </p:sp>
      <p:sp>
        <p:nvSpPr>
          <p:cNvPr id="30" name="Freeform 30"/>
          <p:cNvSpPr/>
          <p:nvPr/>
        </p:nvSpPr>
        <p:spPr>
          <a:xfrm>
            <a:off x="3517705" y="8459351"/>
            <a:ext cx="2088272" cy="1581662"/>
          </a:xfrm>
          <a:custGeom>
            <a:avLst/>
            <a:gdLst/>
            <a:ahLst/>
            <a:cxnLst/>
            <a:rect l="l" t="t" r="r" b="b"/>
            <a:pathLst>
              <a:path w="2088272" h="1581662">
                <a:moveTo>
                  <a:pt x="0" y="0"/>
                </a:moveTo>
                <a:lnTo>
                  <a:pt x="2088272" y="0"/>
                </a:lnTo>
                <a:lnTo>
                  <a:pt x="2088272" y="1581662"/>
                </a:lnTo>
                <a:lnTo>
                  <a:pt x="0" y="158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015" b="-16015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701109" y="8473348"/>
            <a:ext cx="6228275" cy="1567572"/>
          </a:xfrm>
          <a:custGeom>
            <a:avLst/>
            <a:gdLst/>
            <a:ahLst/>
            <a:cxnLst/>
            <a:rect l="l" t="t" r="r" b="b"/>
            <a:pathLst>
              <a:path w="6228275" h="1567572">
                <a:moveTo>
                  <a:pt x="0" y="0"/>
                </a:moveTo>
                <a:lnTo>
                  <a:pt x="6228275" y="0"/>
                </a:lnTo>
                <a:lnTo>
                  <a:pt x="6228275" y="1567572"/>
                </a:lnTo>
                <a:lnTo>
                  <a:pt x="0" y="156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48659" b="-148659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88450" y="8459351"/>
            <a:ext cx="2657762" cy="1597897"/>
          </a:xfrm>
          <a:custGeom>
            <a:avLst/>
            <a:gdLst/>
            <a:ahLst/>
            <a:cxnLst/>
            <a:rect l="l" t="t" r="r" b="b"/>
            <a:pathLst>
              <a:path w="2657762" h="1597897">
                <a:moveTo>
                  <a:pt x="0" y="0"/>
                </a:moveTo>
                <a:lnTo>
                  <a:pt x="2657761" y="0"/>
                </a:lnTo>
                <a:lnTo>
                  <a:pt x="2657761" y="1597898"/>
                </a:lnTo>
                <a:lnTo>
                  <a:pt x="0" y="1597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33164" b="-33164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828350" y="9123419"/>
            <a:ext cx="2624764" cy="32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CHATGPT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91921" y="9107750"/>
            <a:ext cx="1795891" cy="33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Eletrônico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789193" y="8707992"/>
            <a:ext cx="617049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848" dirty="0">
                <a:solidFill>
                  <a:srgbClr val="222222"/>
                </a:solidFill>
                <a:latin typeface="Exo"/>
              </a:rPr>
              <a:t>OPENAI. </a:t>
            </a:r>
            <a:r>
              <a:rPr lang="en-US" sz="1848" b="1" dirty="0">
                <a:solidFill>
                  <a:srgbClr val="222222"/>
                </a:solidFill>
                <a:latin typeface="Exo"/>
              </a:rPr>
              <a:t>O </a:t>
            </a:r>
            <a:r>
              <a:rPr lang="en-US" sz="1848" b="1" dirty="0" err="1">
                <a:solidFill>
                  <a:srgbClr val="222222"/>
                </a:solidFill>
                <a:latin typeface="Exo"/>
              </a:rPr>
              <a:t>algoritmo</a:t>
            </a:r>
            <a:r>
              <a:rPr lang="en-US" sz="1848" b="1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b="1" dirty="0" err="1">
                <a:solidFill>
                  <a:srgbClr val="222222"/>
                </a:solidFill>
                <a:latin typeface="Exo"/>
              </a:rPr>
              <a:t>recursivo</a:t>
            </a:r>
            <a:r>
              <a:rPr lang="en-US" sz="1848" b="1" dirty="0">
                <a:solidFill>
                  <a:srgbClr val="222222"/>
                </a:solidFill>
                <a:latin typeface="Exo"/>
              </a:rPr>
              <a:t> para a </a:t>
            </a:r>
            <a:r>
              <a:rPr lang="en-US" sz="1848" b="1" dirty="0" err="1">
                <a:solidFill>
                  <a:srgbClr val="222222"/>
                </a:solidFill>
                <a:latin typeface="Exo"/>
              </a:rPr>
              <a:t>sequência</a:t>
            </a:r>
            <a:r>
              <a:rPr lang="en-US" sz="1848" b="1" dirty="0">
                <a:solidFill>
                  <a:srgbClr val="222222"/>
                </a:solidFill>
                <a:latin typeface="Exo"/>
              </a:rPr>
              <a:t> de Fibonacci. 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2023. 1 conversa no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ChatGPT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https://openai.com/blog/chatgpt.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: 17 </a:t>
            </a:r>
            <a:r>
              <a:rPr lang="en-US" sz="1848" dirty="0" err="1">
                <a:solidFill>
                  <a:srgbClr val="222222"/>
                </a:solidFill>
                <a:latin typeface="Exo"/>
              </a:rPr>
              <a:t>maio</a:t>
            </a:r>
            <a:r>
              <a:rPr lang="en-US" sz="1848" dirty="0">
                <a:solidFill>
                  <a:srgbClr val="222222"/>
                </a:solidFill>
                <a:latin typeface="Exo"/>
              </a:rPr>
              <a:t> 2023</a:t>
            </a:r>
          </a:p>
        </p:txBody>
      </p:sp>
      <p:sp>
        <p:nvSpPr>
          <p:cNvPr id="36" name="Freeform 36"/>
          <p:cNvSpPr/>
          <p:nvPr/>
        </p:nvSpPr>
        <p:spPr>
          <a:xfrm>
            <a:off x="14224784" y="8501341"/>
            <a:ext cx="3796596" cy="713054"/>
          </a:xfrm>
          <a:custGeom>
            <a:avLst/>
            <a:gdLst/>
            <a:ahLst/>
            <a:cxnLst/>
            <a:rect l="l" t="t" r="r" b="b"/>
            <a:pathLst>
              <a:path w="3796596" h="713054">
                <a:moveTo>
                  <a:pt x="0" y="0"/>
                </a:moveTo>
                <a:lnTo>
                  <a:pt x="3796595" y="0"/>
                </a:lnTo>
                <a:lnTo>
                  <a:pt x="3796595" y="713054"/>
                </a:lnTo>
                <a:lnTo>
                  <a:pt x="0" y="71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16220" b="-216220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224784" y="9327117"/>
            <a:ext cx="3788966" cy="699792"/>
          </a:xfrm>
          <a:custGeom>
            <a:avLst/>
            <a:gdLst/>
            <a:ahLst/>
            <a:cxnLst/>
            <a:rect l="l" t="t" r="r" b="b"/>
            <a:pathLst>
              <a:path w="3788966" h="699792">
                <a:moveTo>
                  <a:pt x="0" y="0"/>
                </a:moveTo>
                <a:lnTo>
                  <a:pt x="3788966" y="0"/>
                </a:lnTo>
                <a:lnTo>
                  <a:pt x="3788966" y="699792"/>
                </a:lnTo>
                <a:lnTo>
                  <a:pt x="0" y="699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20720" b="-220720"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4385739" y="8622609"/>
            <a:ext cx="347666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 dirty="0">
                <a:solidFill>
                  <a:srgbClr val="222222"/>
                </a:solidFill>
                <a:latin typeface="Source Serif Pro"/>
              </a:rPr>
              <a:t>(</a:t>
            </a:r>
            <a:r>
              <a:rPr lang="en-US" sz="2033" dirty="0" err="1" smtClean="0">
                <a:solidFill>
                  <a:srgbClr val="222222"/>
                </a:solidFill>
                <a:latin typeface="Source Serif Pro"/>
              </a:rPr>
              <a:t>OpenAI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, 2023)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399736" y="9444948"/>
            <a:ext cx="363783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>
                <a:solidFill>
                  <a:srgbClr val="222222"/>
                </a:solidFill>
                <a:latin typeface="Source Serif Pro"/>
              </a:rPr>
              <a:t>OpenAI (2018)</a:t>
            </a:r>
          </a:p>
        </p:txBody>
      </p:sp>
      <p:sp>
        <p:nvSpPr>
          <p:cNvPr id="40" name="Freeform 40"/>
          <p:cNvSpPr/>
          <p:nvPr/>
        </p:nvSpPr>
        <p:spPr>
          <a:xfrm>
            <a:off x="12102030" y="8482679"/>
            <a:ext cx="2064437" cy="1550027"/>
          </a:xfrm>
          <a:custGeom>
            <a:avLst/>
            <a:gdLst/>
            <a:ahLst/>
            <a:cxnLst/>
            <a:rect l="l" t="t" r="r" b="b"/>
            <a:pathLst>
              <a:path w="2064437" h="1550027">
                <a:moveTo>
                  <a:pt x="0" y="0"/>
                </a:moveTo>
                <a:lnTo>
                  <a:pt x="2064437" y="0"/>
                </a:lnTo>
                <a:lnTo>
                  <a:pt x="2064437" y="1550027"/>
                </a:lnTo>
                <a:lnTo>
                  <a:pt x="0" y="1550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6593" b="-16593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2207001" y="8929462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Entidade Coletiva</a:t>
            </a:r>
          </a:p>
        </p:txBody>
      </p:sp>
      <p:sp>
        <p:nvSpPr>
          <p:cNvPr id="42" name="Freeform 42"/>
          <p:cNvSpPr/>
          <p:nvPr/>
        </p:nvSpPr>
        <p:spPr>
          <a:xfrm>
            <a:off x="14229449" y="4702618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5779016" y="4744863"/>
            <a:ext cx="6170498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>
                <a:solidFill>
                  <a:srgbClr val="222222"/>
                </a:solidFill>
                <a:latin typeface="Exo"/>
              </a:rPr>
              <a:t>HAMEL, Gary. </a:t>
            </a:r>
            <a:r>
              <a:rPr lang="en-US" sz="1599">
                <a:solidFill>
                  <a:srgbClr val="222222"/>
                </a:solidFill>
                <a:latin typeface="Exo Bold"/>
              </a:rPr>
              <a:t>Efciência não basta</a:t>
            </a:r>
            <a:r>
              <a:rPr lang="en-US" sz="1599">
                <a:solidFill>
                  <a:srgbClr val="222222"/>
                </a:solidFill>
                <a:latin typeface="Exo"/>
              </a:rPr>
              <a:t>: as empresas precisam inovar na gestão. [Entrevista cedida a] Chris Stanley. HSM Management, São Paulo, n. 79, mar./abr. 2010. Disponível em: http://www.revistahsm.com.br/coluna/gary-hamel-e-gestao-na-era-da-criatividade/. Acesso em: 23 mar. 2017.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204053" y="4902365"/>
            <a:ext cx="185087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1 </a:t>
            </a:r>
          </a:p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Autor</a:t>
            </a:r>
          </a:p>
        </p:txBody>
      </p:sp>
      <p:sp>
        <p:nvSpPr>
          <p:cNvPr id="45" name="Freeform 45"/>
          <p:cNvSpPr/>
          <p:nvPr/>
        </p:nvSpPr>
        <p:spPr>
          <a:xfrm>
            <a:off x="3519840" y="6566978"/>
            <a:ext cx="2089906" cy="1350193"/>
          </a:xfrm>
          <a:custGeom>
            <a:avLst/>
            <a:gdLst/>
            <a:ahLst/>
            <a:cxnLst/>
            <a:rect l="l" t="t" r="r" b="b"/>
            <a:pathLst>
              <a:path w="2089906" h="1350193">
                <a:moveTo>
                  <a:pt x="0" y="0"/>
                </a:moveTo>
                <a:lnTo>
                  <a:pt x="2089906" y="0"/>
                </a:lnTo>
                <a:lnTo>
                  <a:pt x="2089906" y="1350193"/>
                </a:lnTo>
                <a:lnTo>
                  <a:pt x="0" y="1350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2616" b="-12168"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5704952" y="6580985"/>
            <a:ext cx="6233147" cy="1336185"/>
          </a:xfrm>
          <a:custGeom>
            <a:avLst/>
            <a:gdLst/>
            <a:ahLst/>
            <a:cxnLst/>
            <a:rect l="l" t="t" r="r" b="b"/>
            <a:pathLst>
              <a:path w="6233147" h="1336185">
                <a:moveTo>
                  <a:pt x="0" y="0"/>
                </a:moveTo>
                <a:lnTo>
                  <a:pt x="6233147" y="0"/>
                </a:lnTo>
                <a:lnTo>
                  <a:pt x="6233147" y="1336186"/>
                </a:lnTo>
                <a:lnTo>
                  <a:pt x="0" y="1336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98122" b="-168365"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788450" y="6566978"/>
            <a:ext cx="2659841" cy="1324553"/>
          </a:xfrm>
          <a:custGeom>
            <a:avLst/>
            <a:gdLst/>
            <a:ahLst/>
            <a:cxnLst/>
            <a:rect l="l" t="t" r="r" b="b"/>
            <a:pathLst>
              <a:path w="2659841" h="1324553">
                <a:moveTo>
                  <a:pt x="0" y="0"/>
                </a:moveTo>
                <a:lnTo>
                  <a:pt x="2659840" y="0"/>
                </a:lnTo>
                <a:lnTo>
                  <a:pt x="2659840" y="1324553"/>
                </a:lnTo>
                <a:lnTo>
                  <a:pt x="0" y="1324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63880" b="-36930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4235294" y="7353102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1" y="0"/>
                </a:lnTo>
                <a:lnTo>
                  <a:pt x="3791931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4277314" y="6679166"/>
            <a:ext cx="379943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7"/>
              </a:lnSpc>
            </a:pPr>
            <a:r>
              <a:rPr lang="en-US" sz="1664">
                <a:solidFill>
                  <a:srgbClr val="222222"/>
                </a:solidFill>
                <a:latin typeface="Exo"/>
              </a:rPr>
              <a:t>(UNIVERSIDADE DE SÃO PAULO, 2018)</a:t>
            </a:r>
          </a:p>
        </p:txBody>
      </p:sp>
      <p:sp>
        <p:nvSpPr>
          <p:cNvPr id="50" name="Freeform 50"/>
          <p:cNvSpPr/>
          <p:nvPr/>
        </p:nvSpPr>
        <p:spPr>
          <a:xfrm>
            <a:off x="12106210" y="6594992"/>
            <a:ext cx="2066052" cy="1296539"/>
          </a:xfrm>
          <a:custGeom>
            <a:avLst/>
            <a:gdLst/>
            <a:ahLst/>
            <a:cxnLst/>
            <a:rect l="l" t="t" r="r" b="b"/>
            <a:pathLst>
              <a:path w="2066052" h="1296539">
                <a:moveTo>
                  <a:pt x="0" y="0"/>
                </a:moveTo>
                <a:lnTo>
                  <a:pt x="2066051" y="0"/>
                </a:lnTo>
                <a:lnTo>
                  <a:pt x="2066051" y="1296539"/>
                </a:lnTo>
                <a:lnTo>
                  <a:pt x="0" y="129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44015" b="-15335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810795" y="6794738"/>
            <a:ext cx="262476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219">
                <a:solidFill>
                  <a:srgbClr val="222222"/>
                </a:solidFill>
                <a:latin typeface="Exo"/>
              </a:rPr>
              <a:t>Podcast</a:t>
            </a:r>
          </a:p>
        </p:txBody>
      </p:sp>
      <p:sp>
        <p:nvSpPr>
          <p:cNvPr id="52" name="Freeform 52"/>
          <p:cNvSpPr/>
          <p:nvPr/>
        </p:nvSpPr>
        <p:spPr>
          <a:xfrm>
            <a:off x="14229449" y="6594992"/>
            <a:ext cx="3791930" cy="530921"/>
          </a:xfrm>
          <a:custGeom>
            <a:avLst/>
            <a:gdLst/>
            <a:ahLst/>
            <a:cxnLst/>
            <a:rect l="l" t="t" r="r" b="b"/>
            <a:pathLst>
              <a:path w="3791930" h="530921">
                <a:moveTo>
                  <a:pt x="0" y="0"/>
                </a:moveTo>
                <a:lnTo>
                  <a:pt x="3791930" y="0"/>
                </a:lnTo>
                <a:lnTo>
                  <a:pt x="3791930" y="530921"/>
                </a:lnTo>
                <a:lnTo>
                  <a:pt x="0" y="53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94039" b="-320177"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5779016" y="6637237"/>
            <a:ext cx="6170498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dirty="0">
                <a:solidFill>
                  <a:srgbClr val="222222"/>
                </a:solidFill>
                <a:latin typeface="Exo"/>
              </a:rPr>
              <a:t>ANTICAST 66: as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histórias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e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teorias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das cores.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Entrevistadores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: Ivan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Mizanzuk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, Rafael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Ancara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e Marcos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Beccari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.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Entrevistada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: Luciana Martha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Silveira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. [S. l.]: Brainstorm9, 31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jan.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2013. Podcast.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Disponível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em:https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://soundcloud.com/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anticast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design /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anticast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- 66- as-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hist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-rias-e/s-OImz9.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Acesso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Exo"/>
              </a:rPr>
              <a:t>em</a:t>
            </a:r>
            <a:r>
              <a:rPr lang="en-US" sz="1599" dirty="0">
                <a:solidFill>
                  <a:srgbClr val="222222"/>
                </a:solidFill>
                <a:latin typeface="Exo"/>
              </a:rPr>
              <a:t>: 22 ago. 2014.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204053" y="6961426"/>
            <a:ext cx="18508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Exo"/>
              </a:rPr>
              <a:t>Título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632215" y="6860452"/>
            <a:ext cx="1795891" cy="33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Eletrônico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666847" y="4968079"/>
            <a:ext cx="1795891" cy="33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7">
                <a:solidFill>
                  <a:srgbClr val="222222"/>
                </a:solidFill>
                <a:latin typeface="Source Serif Pro"/>
              </a:rPr>
              <a:t>Eletrônico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400861" y="4760212"/>
            <a:ext cx="347666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 dirty="0">
                <a:solidFill>
                  <a:srgbClr val="222222"/>
                </a:solidFill>
                <a:latin typeface="Source Serif Pro"/>
              </a:rPr>
              <a:t>(</a:t>
            </a:r>
            <a:r>
              <a:rPr lang="en-US" sz="2033" dirty="0" smtClean="0">
                <a:solidFill>
                  <a:srgbClr val="222222"/>
                </a:solidFill>
                <a:latin typeface="Source Serif Pro"/>
              </a:rPr>
              <a:t>Hamel, 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2010)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343711" y="5559590"/>
            <a:ext cx="347666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>
                <a:solidFill>
                  <a:srgbClr val="222222"/>
                </a:solidFill>
                <a:latin typeface="Source Serif Pro"/>
              </a:rPr>
              <a:t>Hamel (2010)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427727" y="6669641"/>
            <a:ext cx="347666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 dirty="0">
                <a:solidFill>
                  <a:srgbClr val="222222"/>
                </a:solidFill>
                <a:latin typeface="Source Serif Pro"/>
              </a:rPr>
              <a:t>(</a:t>
            </a:r>
            <a:r>
              <a:rPr lang="en-US" sz="2033" dirty="0" err="1" smtClean="0">
                <a:solidFill>
                  <a:srgbClr val="222222"/>
                </a:solidFill>
                <a:latin typeface="Source Serif Pro"/>
              </a:rPr>
              <a:t>Anticast</a:t>
            </a:r>
            <a:r>
              <a:rPr lang="en-US" sz="2033" dirty="0" smtClean="0">
                <a:solidFill>
                  <a:srgbClr val="222222"/>
                </a:solidFill>
                <a:latin typeface="Source Serif Pro"/>
              </a:rPr>
              <a:t> [...], </a:t>
            </a:r>
            <a:r>
              <a:rPr lang="en-US" sz="2033" dirty="0">
                <a:solidFill>
                  <a:srgbClr val="222222"/>
                </a:solidFill>
                <a:latin typeface="Source Serif Pro"/>
              </a:rPr>
              <a:t>2013)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4346681" y="7468813"/>
            <a:ext cx="3476661" cy="30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33">
                <a:solidFill>
                  <a:srgbClr val="222222"/>
                </a:solidFill>
                <a:latin typeface="Source Serif Pro"/>
              </a:rPr>
              <a:t>Anticast [...] (2013)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DAF0ADF7-6F5F-02A1-2BDF-2DD0CA767AB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1173" y="1348925"/>
            <a:ext cx="16035895" cy="857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 Bold"/>
              </a:rPr>
              <a:t>Site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http://biblioteca.puspsc.usp.br/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https://www.iau.usp.br/biblioteca/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 Bold"/>
              </a:rPr>
              <a:t> 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 Bold"/>
              </a:rPr>
              <a:t>Email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biblioteca.prefeitura@sc.usp.br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E-mail: bibiau@sc.usp.br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endParaRPr lang="en-US" sz="3798">
              <a:solidFill>
                <a:srgbClr val="000000"/>
              </a:solidFill>
              <a:latin typeface="Source Serif Pro"/>
            </a:endParaRP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 Bold"/>
              </a:rPr>
              <a:t>Facebook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           https://www.facebook.com/biblioteca.puspsc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  https://www.facebook.com/Biblioteca-do-IAU-USP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endParaRPr lang="en-US" sz="3798">
              <a:solidFill>
                <a:srgbClr val="000000"/>
              </a:solidFill>
              <a:latin typeface="Source Serif Pro"/>
            </a:endParaRP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 Bold"/>
              </a:rPr>
              <a:t>Telefones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   (16) 3373-8390   (16) 3373 8391</a:t>
            </a:r>
          </a:p>
          <a:p>
            <a:pPr algn="ctr">
              <a:lnSpc>
                <a:spcPts val="4557"/>
              </a:lnSpc>
              <a:spcBef>
                <a:spcPct val="0"/>
              </a:spcBef>
            </a:pPr>
            <a:r>
              <a:rPr lang="en-US" sz="3798">
                <a:solidFill>
                  <a:srgbClr val="000000"/>
                </a:solidFill>
                <a:latin typeface="Source Serif Pro"/>
              </a:rPr>
              <a:t> (16) 3373-9282 / (16) 3373-6830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25490"/>
            <a:ext cx="16974187" cy="1086592"/>
            <a:chOff x="0" y="0"/>
            <a:chExt cx="10316436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316436" cy="660400"/>
            </a:xfrm>
            <a:custGeom>
              <a:avLst/>
              <a:gdLst/>
              <a:ahLst/>
              <a:cxnLst/>
              <a:rect l="l" t="t" r="r" b="b"/>
              <a:pathLst>
                <a:path w="10316436" h="660400">
                  <a:moveTo>
                    <a:pt x="1019197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191976" y="0"/>
                  </a:lnTo>
                  <a:cubicBezTo>
                    <a:pt x="10260557" y="0"/>
                    <a:pt x="10316436" y="55880"/>
                    <a:pt x="10316436" y="124460"/>
                  </a:cubicBezTo>
                  <a:lnTo>
                    <a:pt x="10316436" y="535940"/>
                  </a:lnTo>
                  <a:cubicBezTo>
                    <a:pt x="10316436" y="604520"/>
                    <a:pt x="10260557" y="660400"/>
                    <a:pt x="10191976" y="660400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71173" y="3546917"/>
            <a:ext cx="1753149" cy="1501333"/>
          </a:xfrm>
          <a:custGeom>
            <a:avLst/>
            <a:gdLst/>
            <a:ahLst/>
            <a:cxnLst/>
            <a:rect l="l" t="t" r="r" b="b"/>
            <a:pathLst>
              <a:path w="1753149" h="1501333">
                <a:moveTo>
                  <a:pt x="0" y="0"/>
                </a:moveTo>
                <a:lnTo>
                  <a:pt x="1753149" y="0"/>
                </a:lnTo>
                <a:lnTo>
                  <a:pt x="1753149" y="1501333"/>
                </a:lnTo>
                <a:lnTo>
                  <a:pt x="0" y="1501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3820" y="1999963"/>
            <a:ext cx="2362152" cy="1062968"/>
          </a:xfrm>
          <a:custGeom>
            <a:avLst/>
            <a:gdLst/>
            <a:ahLst/>
            <a:cxnLst/>
            <a:rect l="l" t="t" r="r" b="b"/>
            <a:pathLst>
              <a:path w="2362152" h="1062968">
                <a:moveTo>
                  <a:pt x="0" y="0"/>
                </a:moveTo>
                <a:lnTo>
                  <a:pt x="2362152" y="0"/>
                </a:lnTo>
                <a:lnTo>
                  <a:pt x="2362152" y="1062968"/>
                </a:lnTo>
                <a:lnTo>
                  <a:pt x="0" y="10629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1173" y="5874362"/>
            <a:ext cx="1642975" cy="1642975"/>
          </a:xfrm>
          <a:custGeom>
            <a:avLst/>
            <a:gdLst/>
            <a:ahLst/>
            <a:cxnLst/>
            <a:rect l="l" t="t" r="r" b="b"/>
            <a:pathLst>
              <a:path w="1642975" h="1642975">
                <a:moveTo>
                  <a:pt x="0" y="0"/>
                </a:moveTo>
                <a:lnTo>
                  <a:pt x="1642975" y="0"/>
                </a:lnTo>
                <a:lnTo>
                  <a:pt x="1642975" y="1642974"/>
                </a:lnTo>
                <a:lnTo>
                  <a:pt x="0" y="1642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1173" y="8381548"/>
            <a:ext cx="1753504" cy="1753504"/>
          </a:xfrm>
          <a:custGeom>
            <a:avLst/>
            <a:gdLst/>
            <a:ahLst/>
            <a:cxnLst/>
            <a:rect l="l" t="t" r="r" b="b"/>
            <a:pathLst>
              <a:path w="1753504" h="1753504">
                <a:moveTo>
                  <a:pt x="0" y="0"/>
                </a:moveTo>
                <a:lnTo>
                  <a:pt x="1753505" y="0"/>
                </a:lnTo>
                <a:lnTo>
                  <a:pt x="1753505" y="1753504"/>
                </a:lnTo>
                <a:lnTo>
                  <a:pt x="0" y="1753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71173" y="269555"/>
            <a:ext cx="1603589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222222"/>
                </a:solidFill>
                <a:latin typeface="Canva Sans 1 Bold"/>
              </a:rPr>
              <a:t>Contatos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D204BE4D-D32B-7702-81A2-B7326428D7D1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720824"/>
            <a:ext cx="16719095" cy="8147480"/>
            <a:chOff x="0" y="0"/>
            <a:chExt cx="5420212" cy="26413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641355"/>
            </a:xfrm>
            <a:custGeom>
              <a:avLst/>
              <a:gdLst/>
              <a:ahLst/>
              <a:cxnLst/>
              <a:rect l="l" t="t" r="r" b="b"/>
              <a:pathLst>
                <a:path w="5420212" h="2641355">
                  <a:moveTo>
                    <a:pt x="5295752" y="2641355"/>
                  </a:moveTo>
                  <a:lnTo>
                    <a:pt x="124460" y="2641355"/>
                  </a:lnTo>
                  <a:cubicBezTo>
                    <a:pt x="55880" y="2641355"/>
                    <a:pt x="0" y="2585475"/>
                    <a:pt x="0" y="25168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516895"/>
                  </a:lnTo>
                  <a:cubicBezTo>
                    <a:pt x="5420212" y="2585475"/>
                    <a:pt x="5364332" y="2641355"/>
                    <a:pt x="5295752" y="2641355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348084" y="1994644"/>
            <a:ext cx="9949413" cy="724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11"/>
              </a:lnSpc>
            </a:pPr>
            <a:r>
              <a:rPr lang="en-US" sz="4807">
                <a:solidFill>
                  <a:srgbClr val="000000"/>
                </a:solidFill>
                <a:latin typeface="Canva Sans 1 Bold"/>
              </a:rPr>
              <a:t>Esta norma específica os principios gerais para elaboração de trabalhos acadêmicos (teses, dissertações, e outros) visando sua apresentação a instituição (banca, comissão examinadora de professores especialistas desgnados). (ABNT 14724, 2011).</a:t>
            </a:r>
          </a:p>
        </p:txBody>
      </p:sp>
      <p:sp>
        <p:nvSpPr>
          <p:cNvPr id="6" name="Freeform 6"/>
          <p:cNvSpPr/>
          <p:nvPr/>
        </p:nvSpPr>
        <p:spPr>
          <a:xfrm>
            <a:off x="1414640" y="2005973"/>
            <a:ext cx="5257169" cy="7558131"/>
          </a:xfrm>
          <a:custGeom>
            <a:avLst/>
            <a:gdLst/>
            <a:ahLst/>
            <a:cxnLst/>
            <a:rect l="l" t="t" r="r" b="b"/>
            <a:pathLst>
              <a:path w="5257169" h="7558131">
                <a:moveTo>
                  <a:pt x="0" y="0"/>
                </a:moveTo>
                <a:lnTo>
                  <a:pt x="5257169" y="0"/>
                </a:lnTo>
                <a:lnTo>
                  <a:pt x="5257169" y="7558132"/>
                </a:lnTo>
                <a:lnTo>
                  <a:pt x="0" y="7558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1" r="-101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44937"/>
            <a:ext cx="1671909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ABNT 14724 - Trabalhos Acadêmicos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EA93003-0B54-66AE-DE3D-7C38E9F423FB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87002"/>
            <a:ext cx="2721595" cy="3502063"/>
            <a:chOff x="0" y="0"/>
            <a:chExt cx="2107191" cy="2711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191" cy="2711467"/>
            </a:xfrm>
            <a:custGeom>
              <a:avLst/>
              <a:gdLst/>
              <a:ahLst/>
              <a:cxnLst/>
              <a:rect l="l" t="t" r="r" b="b"/>
              <a:pathLst>
                <a:path w="2107191" h="2711467">
                  <a:moveTo>
                    <a:pt x="1982731" y="2711467"/>
                  </a:moveTo>
                  <a:lnTo>
                    <a:pt x="124460" y="2711467"/>
                  </a:lnTo>
                  <a:cubicBezTo>
                    <a:pt x="55880" y="2711467"/>
                    <a:pt x="0" y="2655587"/>
                    <a:pt x="0" y="258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82731" y="0"/>
                  </a:lnTo>
                  <a:cubicBezTo>
                    <a:pt x="2051311" y="0"/>
                    <a:pt x="2107191" y="55880"/>
                    <a:pt x="2107191" y="124460"/>
                  </a:cubicBezTo>
                  <a:lnTo>
                    <a:pt x="2107191" y="2587007"/>
                  </a:lnTo>
                  <a:cubicBezTo>
                    <a:pt x="2107191" y="2655588"/>
                    <a:pt x="2051311" y="2711467"/>
                    <a:pt x="1982731" y="2711467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819066"/>
            <a:ext cx="2719613" cy="4467936"/>
            <a:chOff x="0" y="0"/>
            <a:chExt cx="3626151" cy="595724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9964" r="34671"/>
            <a:stretch>
              <a:fillRect/>
            </a:stretch>
          </p:blipFill>
          <p:spPr>
            <a:xfrm>
              <a:off x="0" y="0"/>
              <a:ext cx="3626151" cy="5957248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4502770" y="1819066"/>
            <a:ext cx="2719613" cy="4467936"/>
            <a:chOff x="0" y="0"/>
            <a:chExt cx="3626151" cy="595724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32318" r="32318"/>
            <a:stretch>
              <a:fillRect/>
            </a:stretch>
          </p:blipFill>
          <p:spPr>
            <a:xfrm>
              <a:off x="0" y="0"/>
              <a:ext cx="3626151" cy="595724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7976840" y="1819066"/>
            <a:ext cx="2719613" cy="4467936"/>
            <a:chOff x="0" y="0"/>
            <a:chExt cx="3626151" cy="595724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30452" r="35672"/>
            <a:stretch>
              <a:fillRect/>
            </a:stretch>
          </p:blipFill>
          <p:spPr>
            <a:xfrm>
              <a:off x="0" y="0"/>
              <a:ext cx="3626151" cy="595724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1450911" y="1819066"/>
            <a:ext cx="2719613" cy="4467936"/>
            <a:chOff x="0" y="0"/>
            <a:chExt cx="3626151" cy="595724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l="30584" r="34052"/>
            <a:stretch>
              <a:fillRect/>
            </a:stretch>
          </p:blipFill>
          <p:spPr>
            <a:xfrm>
              <a:off x="0" y="0"/>
              <a:ext cx="3626151" cy="595724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4924981" y="1819066"/>
            <a:ext cx="2719613" cy="4467936"/>
            <a:chOff x="0" y="0"/>
            <a:chExt cx="3626151" cy="595724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 l="30831" r="33804"/>
            <a:stretch>
              <a:fillRect/>
            </a:stretch>
          </p:blipFill>
          <p:spPr>
            <a:xfrm>
              <a:off x="0" y="0"/>
              <a:ext cx="3626151" cy="5957248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168299" y="6398166"/>
            <a:ext cx="2442397" cy="30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2 Bold"/>
              </a:rPr>
              <a:t>Papel branco ou reciclado - formato A4 (21 cm X29,7 cm) e o texto digitado na cor preta. Outras cores são permitidas para as ilustrações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043515" y="6287002"/>
            <a:ext cx="2721595" cy="3502063"/>
            <a:chOff x="0" y="0"/>
            <a:chExt cx="2107191" cy="2711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7191" cy="2711467"/>
            </a:xfrm>
            <a:custGeom>
              <a:avLst/>
              <a:gdLst/>
              <a:ahLst/>
              <a:cxnLst/>
              <a:rect l="l" t="t" r="r" b="b"/>
              <a:pathLst>
                <a:path w="2107191" h="2711467">
                  <a:moveTo>
                    <a:pt x="1982731" y="2711467"/>
                  </a:moveTo>
                  <a:lnTo>
                    <a:pt x="124460" y="2711467"/>
                  </a:lnTo>
                  <a:cubicBezTo>
                    <a:pt x="55880" y="2711467"/>
                    <a:pt x="0" y="2655587"/>
                    <a:pt x="0" y="258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82731" y="0"/>
                  </a:lnTo>
                  <a:cubicBezTo>
                    <a:pt x="2051311" y="0"/>
                    <a:pt x="2107191" y="55880"/>
                    <a:pt x="2107191" y="124460"/>
                  </a:cubicBezTo>
                  <a:lnTo>
                    <a:pt x="2107191" y="2587007"/>
                  </a:lnTo>
                  <a:cubicBezTo>
                    <a:pt x="2107191" y="2655588"/>
                    <a:pt x="2051311" y="2711467"/>
                    <a:pt x="1982731" y="2711467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167340" y="6398166"/>
            <a:ext cx="2510063" cy="30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Canva Sans 2 Bold"/>
              </a:rPr>
              <a:t>Fonte tamanho 12 para o texto e menor (fonte 10 ou 11) para notas de rodapé, legendas, citações de mais de 3 linhas e ficha catalográfica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502770" y="6313386"/>
            <a:ext cx="2721595" cy="3502063"/>
            <a:chOff x="0" y="0"/>
            <a:chExt cx="2107191" cy="2711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07191" cy="2711467"/>
            </a:xfrm>
            <a:custGeom>
              <a:avLst/>
              <a:gdLst/>
              <a:ahLst/>
              <a:cxnLst/>
              <a:rect l="l" t="t" r="r" b="b"/>
              <a:pathLst>
                <a:path w="2107191" h="2711467">
                  <a:moveTo>
                    <a:pt x="1982731" y="2711467"/>
                  </a:moveTo>
                  <a:lnTo>
                    <a:pt x="124460" y="2711467"/>
                  </a:lnTo>
                  <a:cubicBezTo>
                    <a:pt x="55880" y="2711467"/>
                    <a:pt x="0" y="2655587"/>
                    <a:pt x="0" y="258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82731" y="0"/>
                  </a:lnTo>
                  <a:cubicBezTo>
                    <a:pt x="2051311" y="0"/>
                    <a:pt x="2107191" y="55880"/>
                    <a:pt x="2107191" y="124460"/>
                  </a:cubicBezTo>
                  <a:lnTo>
                    <a:pt x="2107191" y="2587007"/>
                  </a:lnTo>
                  <a:cubicBezTo>
                    <a:pt x="2107191" y="2655588"/>
                    <a:pt x="2051311" y="2711467"/>
                    <a:pt x="1982731" y="2711467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4569445" y="6398166"/>
            <a:ext cx="2554412" cy="30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Canva Sans 2 Bold"/>
              </a:rPr>
              <a:t>Margens: anverso: esquerda e superior de 3 cm; direita e inferior de 2 cm e no verso: direita e superior de 3 cm e esquerda e inferior de 2 cm</a:t>
            </a:r>
            <a:r>
              <a:rPr lang="en-US" sz="2000">
                <a:solidFill>
                  <a:srgbClr val="000000"/>
                </a:solidFill>
                <a:latin typeface="Canva Sans 2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517586" y="6313386"/>
            <a:ext cx="2721595" cy="3502063"/>
            <a:chOff x="0" y="0"/>
            <a:chExt cx="2107191" cy="271146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07191" cy="2711467"/>
            </a:xfrm>
            <a:custGeom>
              <a:avLst/>
              <a:gdLst/>
              <a:ahLst/>
              <a:cxnLst/>
              <a:rect l="l" t="t" r="r" b="b"/>
              <a:pathLst>
                <a:path w="2107191" h="2711467">
                  <a:moveTo>
                    <a:pt x="1982731" y="2711467"/>
                  </a:moveTo>
                  <a:lnTo>
                    <a:pt x="124460" y="2711467"/>
                  </a:lnTo>
                  <a:cubicBezTo>
                    <a:pt x="55880" y="2711467"/>
                    <a:pt x="0" y="2655587"/>
                    <a:pt x="0" y="258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82731" y="0"/>
                  </a:lnTo>
                  <a:cubicBezTo>
                    <a:pt x="2051311" y="0"/>
                    <a:pt x="2107191" y="55880"/>
                    <a:pt x="2107191" y="124460"/>
                  </a:cubicBezTo>
                  <a:lnTo>
                    <a:pt x="2107191" y="2587007"/>
                  </a:lnTo>
                  <a:cubicBezTo>
                    <a:pt x="2107191" y="2655588"/>
                    <a:pt x="2051311" y="2711467"/>
                    <a:pt x="1982731" y="2711467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708086" y="6398166"/>
            <a:ext cx="2357663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>
                <a:solidFill>
                  <a:srgbClr val="000000"/>
                </a:solidFill>
                <a:latin typeface="Canva Sans 2 Bold"/>
              </a:rPr>
              <a:t>Espaçamento: 1,5 cm em todo, exceto para notas de rodapé, legendas, citações de mais de 3 linhas, ficha catalográfica  e referências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734481" y="6313386"/>
            <a:ext cx="3080512" cy="3502063"/>
            <a:chOff x="0" y="0"/>
            <a:chExt cx="2385082" cy="27114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85082" cy="2711467"/>
            </a:xfrm>
            <a:custGeom>
              <a:avLst/>
              <a:gdLst/>
              <a:ahLst/>
              <a:cxnLst/>
              <a:rect l="l" t="t" r="r" b="b"/>
              <a:pathLst>
                <a:path w="2385082" h="2711467">
                  <a:moveTo>
                    <a:pt x="2260622" y="2711467"/>
                  </a:moveTo>
                  <a:lnTo>
                    <a:pt x="124460" y="2711467"/>
                  </a:lnTo>
                  <a:cubicBezTo>
                    <a:pt x="55880" y="2711467"/>
                    <a:pt x="0" y="2655587"/>
                    <a:pt x="0" y="258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0622" y="0"/>
                  </a:lnTo>
                  <a:cubicBezTo>
                    <a:pt x="2329202" y="0"/>
                    <a:pt x="2385082" y="55880"/>
                    <a:pt x="2385082" y="124460"/>
                  </a:cubicBezTo>
                  <a:lnTo>
                    <a:pt x="2385082" y="2587007"/>
                  </a:lnTo>
                  <a:cubicBezTo>
                    <a:pt x="2385082" y="2655588"/>
                    <a:pt x="2329202" y="2711467"/>
                    <a:pt x="2260622" y="2711467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4810681" y="6398166"/>
            <a:ext cx="2890012" cy="324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Canva Sans 2 Bold"/>
              </a:rPr>
              <a:t>Contar todas as páginas a partir da folha de rosto; as folhas pré-textuais, não são numeradas.  Colocar a numeração com algarismos arábicos no canto superior direito  a partir da introdução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25084" y="305145"/>
            <a:ext cx="1043783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Apresentação Gráfica</a:t>
            </a: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BFF11DAC-DE99-89C0-7AA6-0672E67740AF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451508" y="5172075"/>
            <a:ext cx="8271677" cy="4586376"/>
          </a:xfrm>
          <a:custGeom>
            <a:avLst/>
            <a:gdLst/>
            <a:ahLst/>
            <a:cxnLst/>
            <a:rect l="l" t="t" r="r" b="b"/>
            <a:pathLst>
              <a:path w="8271677" h="4586376">
                <a:moveTo>
                  <a:pt x="0" y="0"/>
                </a:moveTo>
                <a:lnTo>
                  <a:pt x="8271677" y="0"/>
                </a:lnTo>
                <a:lnTo>
                  <a:pt x="8271677" y="4586376"/>
                </a:lnTo>
                <a:lnTo>
                  <a:pt x="0" y="458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68299" y="182948"/>
            <a:ext cx="1676189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1 Bold"/>
              </a:rPr>
              <a:t>Ilustrações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68299" y="1446955"/>
            <a:ext cx="16761896" cy="3246965"/>
            <a:chOff x="0" y="0"/>
            <a:chExt cx="12977873" cy="25139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7873" cy="2513958"/>
            </a:xfrm>
            <a:custGeom>
              <a:avLst/>
              <a:gdLst/>
              <a:ahLst/>
              <a:cxnLst/>
              <a:rect l="l" t="t" r="r" b="b"/>
              <a:pathLst>
                <a:path w="12977873" h="2513958">
                  <a:moveTo>
                    <a:pt x="12853413" y="2513958"/>
                  </a:moveTo>
                  <a:lnTo>
                    <a:pt x="124460" y="2513958"/>
                  </a:lnTo>
                  <a:cubicBezTo>
                    <a:pt x="55880" y="2513958"/>
                    <a:pt x="0" y="2458078"/>
                    <a:pt x="0" y="23894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3413" y="0"/>
                  </a:lnTo>
                  <a:cubicBezTo>
                    <a:pt x="12921993" y="0"/>
                    <a:pt x="12977873" y="55880"/>
                    <a:pt x="12977873" y="124460"/>
                  </a:cubicBezTo>
                  <a:lnTo>
                    <a:pt x="12977873" y="2389498"/>
                  </a:lnTo>
                  <a:cubicBezTo>
                    <a:pt x="12977873" y="2458078"/>
                    <a:pt x="12921993" y="2513958"/>
                    <a:pt x="12853413" y="2513958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46562" y="1427905"/>
            <a:ext cx="16205369" cy="308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Figura é a denominação genérica atribuída aos tipos ilustrativos presentes nos trabalhos acadêmicos, compreendem esquemas, fluxogramas, fotografias, gráficos, mapas, organogramas, quadros, e outros. Sua identificação aparece na parte superior, precedida da palavra designativa, seguida de seu número de ordem de ocorrência no texto, em algarismos arábicos, do respectivo título explicativo de forma breve e clara. Após a ilustração, na parte inferior, indicar a fonte consultada (elemento obrigatório). Se houver acrescentar legenda e notas.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66474" y="4779645"/>
            <a:ext cx="6325939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 Bold"/>
              </a:rPr>
              <a:t>Figura 1 – Parceria científica brasileira com outros países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1800" y="9662248"/>
            <a:ext cx="5843588" cy="325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 1 Bold"/>
              </a:rPr>
              <a:t>Fonte: Sigolo, </a:t>
            </a:r>
            <a:r>
              <a:rPr lang="en-US" sz="1800" dirty="0" err="1">
                <a:solidFill>
                  <a:srgbClr val="000000"/>
                </a:solidFill>
                <a:latin typeface="Canva Sans 1 Bold"/>
              </a:rPr>
              <a:t>Calabrez</a:t>
            </a:r>
            <a:r>
              <a:rPr lang="en-US" sz="1800" dirty="0">
                <a:solidFill>
                  <a:srgbClr val="000000"/>
                </a:solidFill>
                <a:latin typeface="Canva Sans 1 Bold"/>
              </a:rPr>
              <a:t>, Almeida e </a:t>
            </a:r>
            <a:r>
              <a:rPr lang="en-US" sz="1800" dirty="0" err="1">
                <a:solidFill>
                  <a:srgbClr val="000000"/>
                </a:solidFill>
                <a:latin typeface="Canva Sans 1 Bold"/>
              </a:rPr>
              <a:t>Casarin</a:t>
            </a:r>
            <a:r>
              <a:rPr lang="en-US" sz="1800" dirty="0">
                <a:solidFill>
                  <a:srgbClr val="000000"/>
                </a:solidFill>
                <a:latin typeface="Canva Sans 1 Bold"/>
              </a:rPr>
              <a:t> (2002)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5F53A99D-D827-E711-AC1F-064735FB706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485231" y="5029133"/>
            <a:ext cx="12493053" cy="4763765"/>
          </a:xfrm>
          <a:custGeom>
            <a:avLst/>
            <a:gdLst/>
            <a:ahLst/>
            <a:cxnLst/>
            <a:rect l="l" t="t" r="r" b="b"/>
            <a:pathLst>
              <a:path w="12493053" h="4763765">
                <a:moveTo>
                  <a:pt x="0" y="0"/>
                </a:moveTo>
                <a:lnTo>
                  <a:pt x="12493054" y="0"/>
                </a:lnTo>
                <a:lnTo>
                  <a:pt x="12493054" y="4763765"/>
                </a:lnTo>
                <a:lnTo>
                  <a:pt x="0" y="4763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68299" y="294430"/>
            <a:ext cx="1676189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anva Sans 1 Bold"/>
              </a:rPr>
              <a:t>Gráficos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68299" y="1523155"/>
            <a:ext cx="16761896" cy="2913523"/>
            <a:chOff x="0" y="0"/>
            <a:chExt cx="12977873" cy="22557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7873" cy="2255791"/>
            </a:xfrm>
            <a:custGeom>
              <a:avLst/>
              <a:gdLst/>
              <a:ahLst/>
              <a:cxnLst/>
              <a:rect l="l" t="t" r="r" b="b"/>
              <a:pathLst>
                <a:path w="12977873" h="2255791">
                  <a:moveTo>
                    <a:pt x="12853413" y="2255791"/>
                  </a:moveTo>
                  <a:lnTo>
                    <a:pt x="124460" y="2255791"/>
                  </a:lnTo>
                  <a:cubicBezTo>
                    <a:pt x="55880" y="2255791"/>
                    <a:pt x="0" y="2199911"/>
                    <a:pt x="0" y="21313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3413" y="0"/>
                  </a:lnTo>
                  <a:cubicBezTo>
                    <a:pt x="12921993" y="0"/>
                    <a:pt x="12977873" y="55880"/>
                    <a:pt x="12977873" y="124460"/>
                  </a:cubicBezTo>
                  <a:lnTo>
                    <a:pt x="12977873" y="2131331"/>
                  </a:lnTo>
                  <a:cubicBezTo>
                    <a:pt x="12977873" y="2199911"/>
                    <a:pt x="12921993" y="2255791"/>
                    <a:pt x="12853413" y="2255791"/>
                  </a:cubicBezTo>
                  <a:close/>
                </a:path>
              </a:pathLst>
            </a:custGeom>
            <a:solidFill>
              <a:srgbClr val="FFBD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65806" y="1621651"/>
            <a:ext cx="16163958" cy="25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1 Bold"/>
              </a:rPr>
              <a:t> Os gráficos representam dinamicamente os dados das tabelas, sendo mais eficientes na sinalização de tendências. Deve-se optar por uma forma ou outra de representação. O gráfico bem construído pode substituir de forma simples, rápida e atraente, dados de difícil compreensão na forma tabular. A escolha do tipo de gráfico (barras, lineares, de círculos, entre outros) está relacionada ao tipo de informação a ser ilustrada.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41453"/>
            <a:ext cx="16838170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 1 Bold"/>
              </a:rPr>
              <a:t>Figura 2 – Periódicos com maior número de publicações de autores de instituições brasileiras em odontologia indexados na WoS e na Scopus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34200" y="9821473"/>
            <a:ext cx="5666328" cy="325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 1 Bold"/>
              </a:rPr>
              <a:t>Fonte: Sigolo, </a:t>
            </a:r>
            <a:r>
              <a:rPr lang="en-US" sz="1800" dirty="0" err="1">
                <a:solidFill>
                  <a:srgbClr val="000000"/>
                </a:solidFill>
                <a:latin typeface="Canva Sans 1 Bold"/>
              </a:rPr>
              <a:t>Calabrez</a:t>
            </a:r>
            <a:r>
              <a:rPr lang="en-US" sz="1800" dirty="0">
                <a:solidFill>
                  <a:srgbClr val="000000"/>
                </a:solidFill>
                <a:latin typeface="Canva Sans 1 Bold"/>
              </a:rPr>
              <a:t>, Almeida e </a:t>
            </a:r>
            <a:r>
              <a:rPr lang="en-US" sz="1800" dirty="0" err="1">
                <a:solidFill>
                  <a:srgbClr val="000000"/>
                </a:solidFill>
                <a:latin typeface="Canva Sans 1 Bold"/>
              </a:rPr>
              <a:t>Casarin</a:t>
            </a:r>
            <a:r>
              <a:rPr lang="en-US" sz="1800" dirty="0">
                <a:solidFill>
                  <a:srgbClr val="000000"/>
                </a:solidFill>
                <a:latin typeface="Canva Sans 1 Bold"/>
              </a:rPr>
              <a:t> (2002)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9CD92BDA-DBCE-6E6A-6117-8C68B2E8ADBA}"/>
              </a:ext>
            </a:extLst>
          </p:cNvPr>
          <p:cNvSpPr/>
          <p:nvPr/>
        </p:nvSpPr>
        <p:spPr>
          <a:xfrm rot="5400000">
            <a:off x="-498272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12343848" h="1028700">
                <a:moveTo>
                  <a:pt x="0" y="0"/>
                </a:moveTo>
                <a:lnTo>
                  <a:pt x="12343848" y="0"/>
                </a:lnTo>
                <a:lnTo>
                  <a:pt x="1234384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6" t="-132199" r="-86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7262</Words>
  <Application>Microsoft Office PowerPoint</Application>
  <PresentationFormat>Personalizar</PresentationFormat>
  <Paragraphs>828</Paragraphs>
  <Slides>57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75" baseType="lpstr">
      <vt:lpstr>Exo Italics</vt:lpstr>
      <vt:lpstr>Calibri</vt:lpstr>
      <vt:lpstr>Montserrat Classic Bold</vt:lpstr>
      <vt:lpstr>Canva Sans 1 Italics</vt:lpstr>
      <vt:lpstr>Exo Bold</vt:lpstr>
      <vt:lpstr>Exo</vt:lpstr>
      <vt:lpstr>Source Serif Pro</vt:lpstr>
      <vt:lpstr>Source Serif Pro Bold</vt:lpstr>
      <vt:lpstr>Canva Sans 1 Bold</vt:lpstr>
      <vt:lpstr>-apple-system</vt:lpstr>
      <vt:lpstr>Consolas</vt:lpstr>
      <vt:lpstr>Canva Sans 2</vt:lpstr>
      <vt:lpstr>Canva Sans 2 Bold</vt:lpstr>
      <vt:lpstr>Arimo</vt:lpstr>
      <vt:lpstr>Canva Sans 1 Bold Italics</vt:lpstr>
      <vt:lpstr>Arial</vt:lpstr>
      <vt:lpstr>Canva Sans 1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Folder_Finalizado_facebook (A4 – 21 cm × 29,7 cm) (Apresentação (16:9))</dc:title>
  <dc:creator>Brianda de Oliveira Ordonho Sigolo</dc:creator>
  <cp:lastModifiedBy>Brianda de Oliveira Ordonho Sigolo</cp:lastModifiedBy>
  <cp:revision>51</cp:revision>
  <dcterms:created xsi:type="dcterms:W3CDTF">2006-08-16T00:00:00Z</dcterms:created>
  <dcterms:modified xsi:type="dcterms:W3CDTF">2023-10-26T19:01:51Z</dcterms:modified>
  <dc:identifier>DAFlWSKAiEk</dc:identifier>
</cp:coreProperties>
</file>